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8" r:id="rId3"/>
    <p:sldId id="260" r:id="rId4"/>
    <p:sldId id="259" r:id="rId5"/>
    <p:sldId id="291" r:id="rId6"/>
    <p:sldId id="296" r:id="rId7"/>
    <p:sldId id="297" r:id="rId8"/>
    <p:sldId id="262" r:id="rId9"/>
    <p:sldId id="286" r:id="rId10"/>
    <p:sldId id="292" r:id="rId11"/>
    <p:sldId id="293" r:id="rId12"/>
    <p:sldId id="264" r:id="rId13"/>
    <p:sldId id="265" r:id="rId14"/>
    <p:sldId id="266" r:id="rId15"/>
    <p:sldId id="287" r:id="rId16"/>
    <p:sldId id="288" r:id="rId17"/>
    <p:sldId id="271" r:id="rId18"/>
    <p:sldId id="294" r:id="rId19"/>
    <p:sldId id="290" r:id="rId20"/>
    <p:sldId id="295" r:id="rId21"/>
    <p:sldId id="289" r:id="rId22"/>
    <p:sldId id="285" r:id="rId23"/>
    <p:sldId id="263" r:id="rId24"/>
    <p:sldId id="283" r:id="rId25"/>
    <p:sldId id="270" r:id="rId26"/>
    <p:sldId id="268" r:id="rId27"/>
    <p:sldId id="269" r:id="rId28"/>
    <p:sldId id="284" r:id="rId29"/>
    <p:sldId id="267" r:id="rId30"/>
    <p:sldId id="261"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5" autoAdjust="0"/>
    <p:restoredTop sz="88633"/>
  </p:normalViewPr>
  <p:slideViewPr>
    <p:cSldViewPr snapToGrid="0" snapToObjects="1">
      <p:cViewPr varScale="1">
        <p:scale>
          <a:sx n="92" d="100"/>
          <a:sy n="92" d="100"/>
        </p:scale>
        <p:origin x="1584" y="1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4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F47DE5-E9F2-4E4E-90B0-B32757F9AF39}" type="datetimeFigureOut">
              <a:rPr lang="en-US" smtClean="0"/>
              <a:t>7/23/19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51322E-E039-8C4C-BA9E-E9050D7BAA6B}" type="slidenum">
              <a:rPr lang="en-US" smtClean="0"/>
              <a:t>‹#›</a:t>
            </a:fld>
            <a:endParaRPr lang="en-US"/>
          </a:p>
        </p:txBody>
      </p:sp>
    </p:spTree>
    <p:extLst>
      <p:ext uri="{BB962C8B-B14F-4D97-AF65-F5344CB8AC3E}">
        <p14:creationId xmlns:p14="http://schemas.microsoft.com/office/powerpoint/2010/main" val="635393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eFVhR3r7piw&amp;feature=youtu.be"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Playback Isaiah Pang’s “Jesus Died for Me” or “Via Dolorosa” </a:t>
            </a:r>
            <a:r>
              <a:rPr lang="en-SG" dirty="0">
                <a:hlinkClick r:id="rId3"/>
              </a:rPr>
              <a:t>https://www.youtube.com/watch?v=eFVhR3r7piw&amp;feature=youtu.be</a:t>
            </a:r>
            <a:endParaRPr lang="en-US" dirty="0"/>
          </a:p>
        </p:txBody>
      </p:sp>
      <p:sp>
        <p:nvSpPr>
          <p:cNvPr id="4" name="Slide Number Placeholder 3"/>
          <p:cNvSpPr>
            <a:spLocks noGrp="1"/>
          </p:cNvSpPr>
          <p:nvPr>
            <p:ph type="sldNum" sz="quarter" idx="5"/>
          </p:nvPr>
        </p:nvSpPr>
        <p:spPr/>
        <p:txBody>
          <a:bodyPr/>
          <a:lstStyle/>
          <a:p>
            <a:fld id="{AC51322E-E039-8C4C-BA9E-E9050D7BAA6B}" type="slidenum">
              <a:rPr lang="en-US" smtClean="0"/>
              <a:t>22</a:t>
            </a:fld>
            <a:endParaRPr lang="en-US"/>
          </a:p>
        </p:txBody>
      </p:sp>
    </p:spTree>
    <p:extLst>
      <p:ext uri="{BB962C8B-B14F-4D97-AF65-F5344CB8AC3E}">
        <p14:creationId xmlns:p14="http://schemas.microsoft.com/office/powerpoint/2010/main" val="2351732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BESTs to say the Sinner’s Prayer to accept Christ</a:t>
            </a:r>
          </a:p>
        </p:txBody>
      </p:sp>
      <p:sp>
        <p:nvSpPr>
          <p:cNvPr id="4" name="Slide Number Placeholder 3"/>
          <p:cNvSpPr>
            <a:spLocks noGrp="1"/>
          </p:cNvSpPr>
          <p:nvPr>
            <p:ph type="sldNum" sz="quarter" idx="5"/>
          </p:nvPr>
        </p:nvSpPr>
        <p:spPr/>
        <p:txBody>
          <a:bodyPr/>
          <a:lstStyle/>
          <a:p>
            <a:fld id="{AC51322E-E039-8C4C-BA9E-E9050D7BAA6B}" type="slidenum">
              <a:rPr lang="en-US" smtClean="0"/>
              <a:t>28</a:t>
            </a:fld>
            <a:endParaRPr lang="en-US"/>
          </a:p>
        </p:txBody>
      </p:sp>
    </p:spTree>
    <p:extLst>
      <p:ext uri="{BB962C8B-B14F-4D97-AF65-F5344CB8AC3E}">
        <p14:creationId xmlns:p14="http://schemas.microsoft.com/office/powerpoint/2010/main" val="2012499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 into small groups to pray according </a:t>
            </a:r>
            <a:r>
              <a:rPr lang="en-US"/>
              <a:t>to the needs of your BESTs</a:t>
            </a:r>
          </a:p>
        </p:txBody>
      </p:sp>
      <p:sp>
        <p:nvSpPr>
          <p:cNvPr id="4" name="Slide Number Placeholder 3"/>
          <p:cNvSpPr>
            <a:spLocks noGrp="1"/>
          </p:cNvSpPr>
          <p:nvPr>
            <p:ph type="sldNum" sz="quarter" idx="5"/>
          </p:nvPr>
        </p:nvSpPr>
        <p:spPr/>
        <p:txBody>
          <a:bodyPr/>
          <a:lstStyle/>
          <a:p>
            <a:fld id="{AC51322E-E039-8C4C-BA9E-E9050D7BAA6B}" type="slidenum">
              <a:rPr lang="en-US" smtClean="0"/>
              <a:t>29</a:t>
            </a:fld>
            <a:endParaRPr lang="en-US"/>
          </a:p>
        </p:txBody>
      </p:sp>
    </p:spTree>
    <p:extLst>
      <p:ext uri="{BB962C8B-B14F-4D97-AF65-F5344CB8AC3E}">
        <p14:creationId xmlns:p14="http://schemas.microsoft.com/office/powerpoint/2010/main" val="2465016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EC0074BC-F2D7-EB47-9375-B586ACF0547D}" type="datetimeFigureOut">
              <a:rPr lang="en-US" smtClean="0"/>
              <a:t>7/23/19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F11B3-8C9E-0D4C-8A94-512ED2BFD79D}" type="slidenum">
              <a:rPr lang="en-US" smtClean="0"/>
              <a:t>‹#›</a:t>
            </a:fld>
            <a:endParaRPr lang="en-US"/>
          </a:p>
        </p:txBody>
      </p:sp>
    </p:spTree>
    <p:extLst>
      <p:ext uri="{BB962C8B-B14F-4D97-AF65-F5344CB8AC3E}">
        <p14:creationId xmlns:p14="http://schemas.microsoft.com/office/powerpoint/2010/main" val="4220157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EC0074BC-F2D7-EB47-9375-B586ACF0547D}" type="datetimeFigureOut">
              <a:rPr lang="en-US" smtClean="0"/>
              <a:t>7/23/19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F11B3-8C9E-0D4C-8A94-512ED2BFD79D}" type="slidenum">
              <a:rPr lang="en-US" smtClean="0"/>
              <a:t>‹#›</a:t>
            </a:fld>
            <a:endParaRPr lang="en-US"/>
          </a:p>
        </p:txBody>
      </p:sp>
    </p:spTree>
    <p:extLst>
      <p:ext uri="{BB962C8B-B14F-4D97-AF65-F5344CB8AC3E}">
        <p14:creationId xmlns:p14="http://schemas.microsoft.com/office/powerpoint/2010/main" val="2512780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EC0074BC-F2D7-EB47-9375-B586ACF0547D}" type="datetimeFigureOut">
              <a:rPr lang="en-US" smtClean="0"/>
              <a:t>7/23/19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F11B3-8C9E-0D4C-8A94-512ED2BFD79D}" type="slidenum">
              <a:rPr lang="en-US" smtClean="0"/>
              <a:t>‹#›</a:t>
            </a:fld>
            <a:endParaRPr lang="en-US"/>
          </a:p>
        </p:txBody>
      </p:sp>
    </p:spTree>
    <p:extLst>
      <p:ext uri="{BB962C8B-B14F-4D97-AF65-F5344CB8AC3E}">
        <p14:creationId xmlns:p14="http://schemas.microsoft.com/office/powerpoint/2010/main" val="4294372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EC0074BC-F2D7-EB47-9375-B586ACF0547D}" type="datetimeFigureOut">
              <a:rPr lang="en-US" smtClean="0"/>
              <a:t>7/23/19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F11B3-8C9E-0D4C-8A94-512ED2BFD79D}" type="slidenum">
              <a:rPr lang="en-US" smtClean="0"/>
              <a:t>‹#›</a:t>
            </a:fld>
            <a:endParaRPr lang="en-US"/>
          </a:p>
        </p:txBody>
      </p:sp>
    </p:spTree>
    <p:extLst>
      <p:ext uri="{BB962C8B-B14F-4D97-AF65-F5344CB8AC3E}">
        <p14:creationId xmlns:p14="http://schemas.microsoft.com/office/powerpoint/2010/main" val="416149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EC0074BC-F2D7-EB47-9375-B586ACF0547D}" type="datetimeFigureOut">
              <a:rPr lang="en-US" smtClean="0"/>
              <a:t>7/23/19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AF11B3-8C9E-0D4C-8A94-512ED2BFD79D}" type="slidenum">
              <a:rPr lang="en-US" smtClean="0"/>
              <a:t>‹#›</a:t>
            </a:fld>
            <a:endParaRPr lang="en-US"/>
          </a:p>
        </p:txBody>
      </p:sp>
    </p:spTree>
    <p:extLst>
      <p:ext uri="{BB962C8B-B14F-4D97-AF65-F5344CB8AC3E}">
        <p14:creationId xmlns:p14="http://schemas.microsoft.com/office/powerpoint/2010/main" val="878681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EC0074BC-F2D7-EB47-9375-B586ACF0547D}" type="datetimeFigureOut">
              <a:rPr lang="en-US" smtClean="0"/>
              <a:t>7/23/19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AF11B3-8C9E-0D4C-8A94-512ED2BFD79D}" type="slidenum">
              <a:rPr lang="en-US" smtClean="0"/>
              <a:t>‹#›</a:t>
            </a:fld>
            <a:endParaRPr lang="en-US"/>
          </a:p>
        </p:txBody>
      </p:sp>
    </p:spTree>
    <p:extLst>
      <p:ext uri="{BB962C8B-B14F-4D97-AF65-F5344CB8AC3E}">
        <p14:creationId xmlns:p14="http://schemas.microsoft.com/office/powerpoint/2010/main" val="898671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0074BC-F2D7-EB47-9375-B586ACF0547D}" type="datetimeFigureOut">
              <a:rPr lang="en-US" smtClean="0"/>
              <a:t>7/23/19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AF11B3-8C9E-0D4C-8A94-512ED2BFD79D}" type="slidenum">
              <a:rPr lang="en-US" smtClean="0"/>
              <a:t>‹#›</a:t>
            </a:fld>
            <a:endParaRPr lang="en-US"/>
          </a:p>
        </p:txBody>
      </p:sp>
    </p:spTree>
    <p:extLst>
      <p:ext uri="{BB962C8B-B14F-4D97-AF65-F5344CB8AC3E}">
        <p14:creationId xmlns:p14="http://schemas.microsoft.com/office/powerpoint/2010/main" val="240336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EC0074BC-F2D7-EB47-9375-B586ACF0547D}" type="datetimeFigureOut">
              <a:rPr lang="en-US" smtClean="0"/>
              <a:t>7/23/19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F11B3-8C9E-0D4C-8A94-512ED2BFD79D}" type="slidenum">
              <a:rPr lang="en-US" smtClean="0"/>
              <a:t>‹#›</a:t>
            </a:fld>
            <a:endParaRPr lang="en-US"/>
          </a:p>
        </p:txBody>
      </p:sp>
    </p:spTree>
    <p:extLst>
      <p:ext uri="{BB962C8B-B14F-4D97-AF65-F5344CB8AC3E}">
        <p14:creationId xmlns:p14="http://schemas.microsoft.com/office/powerpoint/2010/main" val="2936926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EC0074BC-F2D7-EB47-9375-B586ACF0547D}" type="datetimeFigureOut">
              <a:rPr lang="en-US" smtClean="0"/>
              <a:t>7/23/19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F11B3-8C9E-0D4C-8A94-512ED2BFD79D}" type="slidenum">
              <a:rPr lang="en-US" smtClean="0"/>
              <a:t>‹#›</a:t>
            </a:fld>
            <a:endParaRPr lang="en-US"/>
          </a:p>
        </p:txBody>
      </p:sp>
    </p:spTree>
    <p:extLst>
      <p:ext uri="{BB962C8B-B14F-4D97-AF65-F5344CB8AC3E}">
        <p14:creationId xmlns:p14="http://schemas.microsoft.com/office/powerpoint/2010/main" val="725150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EC0074BC-F2D7-EB47-9375-B586ACF0547D}" type="datetimeFigureOut">
              <a:rPr lang="en-US" smtClean="0"/>
              <a:t>7/23/19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F11B3-8C9E-0D4C-8A94-512ED2BFD79D}" type="slidenum">
              <a:rPr lang="en-US" smtClean="0"/>
              <a:t>‹#›</a:t>
            </a:fld>
            <a:endParaRPr lang="en-US"/>
          </a:p>
        </p:txBody>
      </p:sp>
    </p:spTree>
    <p:extLst>
      <p:ext uri="{BB962C8B-B14F-4D97-AF65-F5344CB8AC3E}">
        <p14:creationId xmlns:p14="http://schemas.microsoft.com/office/powerpoint/2010/main" val="2342577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EC0074BC-F2D7-EB47-9375-B586ACF0547D}" type="datetimeFigureOut">
              <a:rPr lang="en-US" smtClean="0"/>
              <a:t>7/23/19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F11B3-8C9E-0D4C-8A94-512ED2BFD79D}" type="slidenum">
              <a:rPr lang="en-US" smtClean="0"/>
              <a:t>‹#›</a:t>
            </a:fld>
            <a:endParaRPr lang="en-US"/>
          </a:p>
        </p:txBody>
      </p:sp>
    </p:spTree>
    <p:extLst>
      <p:ext uri="{BB962C8B-B14F-4D97-AF65-F5344CB8AC3E}">
        <p14:creationId xmlns:p14="http://schemas.microsoft.com/office/powerpoint/2010/main" val="3196019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0074BC-F2D7-EB47-9375-B586ACF0547D}" type="datetimeFigureOut">
              <a:rPr lang="en-US" smtClean="0"/>
              <a:t>7/23/19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F11B3-8C9E-0D4C-8A94-512ED2BFD79D}" type="slidenum">
              <a:rPr lang="en-US" smtClean="0"/>
              <a:t>‹#›</a:t>
            </a:fld>
            <a:endParaRPr lang="en-US"/>
          </a:p>
        </p:txBody>
      </p:sp>
    </p:spTree>
    <p:extLst>
      <p:ext uri="{BB962C8B-B14F-4D97-AF65-F5344CB8AC3E}">
        <p14:creationId xmlns:p14="http://schemas.microsoft.com/office/powerpoint/2010/main" val="4158397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3.wdp"/><Relationship Id="rId4" Type="http://schemas.openxmlformats.org/officeDocument/2006/relationships/image" Target="../media/image3.png"/><Relationship Id="rId9" Type="http://schemas.microsoft.com/office/2007/relationships/hdphoto" Target="../media/hdphoto5.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jpeg"/><Relationship Id="rId1" Type="http://schemas.openxmlformats.org/officeDocument/2006/relationships/slideLayout" Target="../slideLayouts/slideLayout1.xml"/><Relationship Id="rId5" Type="http://schemas.microsoft.com/office/2007/relationships/hdphoto" Target="../media/hdphoto6.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7.wdp"/><Relationship Id="rId7" Type="http://schemas.microsoft.com/office/2007/relationships/hdphoto" Target="../media/hdphoto9.wdp"/><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8.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video" Target="../media/media2.mp4"/><Relationship Id="rId1" Type="http://schemas.microsoft.com/office/2007/relationships/media" Target="../media/media2.mp4"/><Relationship Id="rId6" Type="http://schemas.microsoft.com/office/2007/relationships/hdphoto" Target="../media/hdphoto12.wdp"/><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5.wdp"/></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6.wdp"/></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18.wdp"/><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15.png"/><Relationship Id="rId5" Type="http://schemas.microsoft.com/office/2007/relationships/hdphoto" Target="../media/hdphoto17.wdp"/><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sp>
        <p:nvSpPr>
          <p:cNvPr id="2" name="Title 1"/>
          <p:cNvSpPr>
            <a:spLocks noGrp="1"/>
          </p:cNvSpPr>
          <p:nvPr>
            <p:ph type="ctrTitle"/>
          </p:nvPr>
        </p:nvSpPr>
        <p:spPr/>
        <p:txBody>
          <a:bodyPr>
            <a:noAutofit/>
          </a:bodyPr>
          <a:lstStyle/>
          <a:p>
            <a:r>
              <a:rPr lang="en-US" sz="7200" dirty="0">
                <a:solidFill>
                  <a:schemeClr val="tx1">
                    <a:lumMod val="75000"/>
                    <a:lumOff val="25000"/>
                  </a:schemeClr>
                </a:solidFill>
                <a:latin typeface="Mistral"/>
                <a:cs typeface="Mistral"/>
              </a:rPr>
              <a:t>Finding Victory in Life</a:t>
            </a:r>
          </a:p>
        </p:txBody>
      </p:sp>
    </p:spTree>
    <p:extLst>
      <p:ext uri="{BB962C8B-B14F-4D97-AF65-F5344CB8AC3E}">
        <p14:creationId xmlns:p14="http://schemas.microsoft.com/office/powerpoint/2010/main" val="2611049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3775026" y="1095562"/>
            <a:ext cx="5368974" cy="1470025"/>
          </a:xfrm>
        </p:spPr>
        <p:txBody>
          <a:bodyPr>
            <a:noAutofit/>
          </a:bodyPr>
          <a:lstStyle/>
          <a:p>
            <a:r>
              <a:rPr lang="en-US" sz="7200" dirty="0">
                <a:solidFill>
                  <a:schemeClr val="bg1"/>
                </a:solidFill>
                <a:latin typeface="Mistral"/>
                <a:cs typeface="Mistral"/>
              </a:rPr>
              <a:t>DINNER</a:t>
            </a:r>
          </a:p>
        </p:txBody>
      </p:sp>
      <p:pic>
        <p:nvPicPr>
          <p:cNvPr id="8" name="Picture 7"/>
          <p:cNvPicPr>
            <a:picLocks noChangeAspect="1"/>
          </p:cNvPicPr>
          <p:nvPr/>
        </p:nvPicPr>
        <p:blipFill rotWithShape="1">
          <a:blip r:embed="rId4">
            <a:extLst>
              <a:ext uri="{BEBA8EAE-BF5A-486C-A8C5-ECC9F3942E4B}">
                <a14:imgProps xmlns:a14="http://schemas.microsoft.com/office/drawing/2010/main">
                  <a14:imgLayer r:embed="rId5">
                    <a14:imgEffect>
                      <a14:backgroundRemoval t="0" b="99103" l="0" r="99688">
                        <a14:foregroundMark x1="90078" y1="51667" x2="90078" y2="51667"/>
                        <a14:foregroundMark x1="83438" y1="25000" x2="83438" y2="25000"/>
                        <a14:foregroundMark x1="96484" y1="55256" x2="96484" y2="55256"/>
                        <a14:foregroundMark x1="88359" y1="68974" x2="88359" y2="68974"/>
                        <a14:foregroundMark x1="22891" y1="93205" x2="22891" y2="93205"/>
                        <a14:backgroundMark x1="37656" y1="9615" x2="37656" y2="9615"/>
                        <a14:backgroundMark x1="51719" y1="1538" x2="51719" y2="1538"/>
                      </a14:backgroundRemoval>
                    </a14:imgEffect>
                  </a14:imgLayer>
                </a14:imgProps>
              </a:ext>
            </a:extLst>
          </a:blip>
          <a:srcRect r="21639"/>
          <a:stretch/>
        </p:blipFill>
        <p:spPr>
          <a:xfrm>
            <a:off x="5897391" y="3147096"/>
            <a:ext cx="3246609" cy="2524733"/>
          </a:xfrm>
          <a:prstGeom prst="rect">
            <a:avLst/>
          </a:prstGeom>
        </p:spPr>
      </p:pic>
      <p:pic>
        <p:nvPicPr>
          <p:cNvPr id="9" name="Picture 8"/>
          <p:cNvPicPr>
            <a:picLocks noChangeAspect="1"/>
          </p:cNvPicPr>
          <p:nvPr/>
        </p:nvPicPr>
        <p:blipFill>
          <a:blip r:embed="rId6">
            <a:extLst>
              <a:ext uri="{BEBA8EAE-BF5A-486C-A8C5-ECC9F3942E4B}">
                <a14:imgProps xmlns:a14="http://schemas.microsoft.com/office/drawing/2010/main">
                  <a14:imgLayer r:embed="rId7">
                    <a14:imgEffect>
                      <a14:backgroundRemoval t="2576" b="94848" l="2581" r="97097">
                        <a14:foregroundMark x1="34597" y1="12576" x2="34597" y2="12576"/>
                        <a14:foregroundMark x1="21129" y1="10152" x2="21129" y2="10152"/>
                        <a14:foregroundMark x1="75887" y1="7576" x2="75887" y2="7576"/>
                        <a14:foregroundMark x1="80726" y1="12121" x2="80726" y2="12121"/>
                        <a14:foregroundMark x1="16935" y1="75303" x2="16935" y2="75303"/>
                        <a14:foregroundMark x1="25323" y1="84394" x2="25323" y2="84394"/>
                        <a14:foregroundMark x1="37661" y1="86061" x2="37661" y2="86061"/>
                        <a14:foregroundMark x1="66210" y1="86818" x2="66210" y2="86818"/>
                        <a14:foregroundMark x1="75887" y1="82273" x2="75887" y2="82273"/>
                        <a14:foregroundMark x1="84516" y1="73636" x2="84516" y2="73636"/>
                        <a14:backgroundMark x1="80081" y1="7576" x2="80081" y2="7576"/>
                        <a14:backgroundMark x1="87581" y1="11364" x2="87581" y2="11364"/>
                      </a14:backgroundRemoval>
                    </a14:imgEffect>
                  </a14:imgLayer>
                </a14:imgProps>
              </a:ext>
            </a:extLst>
          </a:blip>
          <a:stretch>
            <a:fillRect/>
          </a:stretch>
        </p:blipFill>
        <p:spPr>
          <a:xfrm>
            <a:off x="2101952" y="3887199"/>
            <a:ext cx="5923544" cy="3152854"/>
          </a:xfrm>
          <a:prstGeom prst="rect">
            <a:avLst/>
          </a:prstGeom>
        </p:spPr>
      </p:pic>
      <p:pic>
        <p:nvPicPr>
          <p:cNvPr id="10" name="Picture 9"/>
          <p:cNvPicPr>
            <a:picLocks noChangeAspect="1"/>
          </p:cNvPicPr>
          <p:nvPr/>
        </p:nvPicPr>
        <p:blipFill>
          <a:blip r:embed="rId8">
            <a:extLst>
              <a:ext uri="{BEBA8EAE-BF5A-486C-A8C5-ECC9F3942E4B}">
                <a14:imgProps xmlns:a14="http://schemas.microsoft.com/office/drawing/2010/main">
                  <a14:imgLayer r:embed="rId9">
                    <a14:imgEffect>
                      <a14:backgroundRemoval t="1656" b="89956" l="0" r="100000">
                        <a14:foregroundMark x1="55662" y1="12583" x2="55662" y2="12583"/>
                        <a14:foregroundMark x1="57721" y1="8057" x2="57721" y2="8057"/>
                        <a14:foregroundMark x1="52059" y1="13466" x2="52059" y2="13466"/>
                        <a14:foregroundMark x1="48015" y1="16556" x2="48015" y2="16556"/>
                        <a14:foregroundMark x1="45588" y1="19205" x2="45588" y2="19205"/>
                        <a14:foregroundMark x1="59706" y1="23510" x2="59706" y2="23510"/>
                        <a14:foregroundMark x1="60294" y1="18985" x2="60294" y2="18985"/>
                      </a14:backgroundRemoval>
                    </a14:imgEffect>
                  </a14:imgLayer>
                </a14:imgProps>
              </a:ext>
            </a:extLst>
          </a:blip>
          <a:stretch>
            <a:fillRect/>
          </a:stretch>
        </p:blipFill>
        <p:spPr>
          <a:xfrm>
            <a:off x="-121775" y="4409463"/>
            <a:ext cx="4262126" cy="2839328"/>
          </a:xfrm>
          <a:prstGeom prst="rect">
            <a:avLst/>
          </a:prstGeom>
        </p:spPr>
      </p:pic>
    </p:spTree>
    <p:extLst>
      <p:ext uri="{BB962C8B-B14F-4D97-AF65-F5344CB8AC3E}">
        <p14:creationId xmlns:p14="http://schemas.microsoft.com/office/powerpoint/2010/main" val="614327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0" y="0"/>
            <a:ext cx="9144000" cy="6858000"/>
          </a:xfrm>
          <a:prstGeom prst="rect">
            <a:avLst/>
          </a:prstGeom>
        </p:spPr>
      </p:pic>
      <p:sp>
        <p:nvSpPr>
          <p:cNvPr id="3" name="Title 2"/>
          <p:cNvSpPr>
            <a:spLocks noGrp="1"/>
          </p:cNvSpPr>
          <p:nvPr>
            <p:ph type="ctrTitle"/>
          </p:nvPr>
        </p:nvSpPr>
        <p:spPr>
          <a:xfrm>
            <a:off x="4527394" y="720746"/>
            <a:ext cx="4616605" cy="1470025"/>
          </a:xfrm>
        </p:spPr>
        <p:txBody>
          <a:bodyPr>
            <a:normAutofit fontScale="90000"/>
          </a:bodyPr>
          <a:lstStyle/>
          <a:p>
            <a:r>
              <a:rPr lang="en-US" dirty="0">
                <a:solidFill>
                  <a:schemeClr val="bg1"/>
                </a:solidFill>
              </a:rPr>
              <a:t>Happiness Bag</a:t>
            </a:r>
            <a:br>
              <a:rPr lang="en-US" dirty="0">
                <a:solidFill>
                  <a:schemeClr val="bg1"/>
                </a:solidFill>
              </a:rPr>
            </a:br>
            <a:r>
              <a:rPr lang="en-US" dirty="0">
                <a:solidFill>
                  <a:schemeClr val="bg1"/>
                </a:solidFill>
              </a:rPr>
              <a:t>Fun rewards and food await for you </a:t>
            </a:r>
          </a:p>
        </p:txBody>
      </p:sp>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backgroundRemoval t="4042" b="91250" l="0" r="97375">
                        <a14:foregroundMark x1="58375" y1="34542" x2="58375" y2="34542"/>
                        <a14:foregroundMark x1="43500" y1="28917" x2="43500" y2="28917"/>
                        <a14:foregroundMark x1="25563" y1="30708" x2="25563" y2="30708"/>
                        <a14:foregroundMark x1="13000" y1="32750" x2="13000" y2="32750"/>
                        <a14:foregroundMark x1="17063" y1="44958" x2="17063" y2="44958"/>
                        <a14:foregroundMark x1="13000" y1="44708" x2="13000" y2="44708"/>
                        <a14:foregroundMark x1="17063" y1="58500" x2="17063" y2="58500"/>
                        <a14:foregroundMark x1="34375" y1="51708" x2="34375" y2="51708"/>
                        <a14:foregroundMark x1="31313" y1="65292" x2="31313" y2="65292"/>
                        <a14:foregroundMark x1="53688" y1="64375" x2="53688" y2="64375"/>
                        <a14:foregroundMark x1="48563" y1="58958" x2="48563" y2="58958"/>
                        <a14:foregroundMark x1="53312" y1="51500" x2="53312" y2="51500"/>
                        <a14:foregroundMark x1="65188" y1="50583" x2="65188" y2="50583"/>
                        <a14:foregroundMark x1="71938" y1="57833" x2="71938" y2="57833"/>
                        <a14:foregroundMark x1="73313" y1="49000" x2="73313" y2="49000"/>
                        <a14:foregroundMark x1="58750" y1="27792" x2="58750" y2="27792"/>
                        <a14:foregroundMark x1="45563" y1="22375" x2="45563" y2="22375"/>
                        <a14:foregroundMark x1="84500" y1="57375" x2="84500" y2="57375"/>
                        <a14:foregroundMark x1="80750" y1="64375" x2="80750" y2="64375"/>
                        <a14:foregroundMark x1="67188" y1="64583" x2="67188" y2="64583"/>
                        <a14:foregroundMark x1="73313" y1="70000" x2="73313" y2="70000"/>
                        <a14:foregroundMark x1="27250" y1="65500" x2="27250" y2="65500"/>
                        <a14:foregroundMark x1="50250" y1="71167" x2="50250" y2="71167"/>
                        <a14:foregroundMark x1="63125" y1="70917" x2="63125" y2="70917"/>
                        <a14:foregroundMark x1="59062" y1="77708" x2="59062" y2="77708"/>
                        <a14:foregroundMark x1="45875" y1="78375" x2="45875" y2="78375"/>
                        <a14:foregroundMark x1="70938" y1="76792" x2="70938" y2="76792"/>
                        <a14:foregroundMark x1="81750" y1="76125" x2="81750" y2="76125"/>
                        <a14:foregroundMark x1="85188" y1="69792" x2="85188" y2="69792"/>
                        <a14:foregroundMark x1="20125" y1="72708" x2="20125" y2="72708"/>
                        <a14:foregroundMark x1="22500" y1="73625" x2="22500" y2="73625"/>
                        <a14:backgroundMark x1="40125" y1="26208" x2="40125" y2="26208"/>
                      </a14:backgroundRemoval>
                    </a14:imgEffect>
                  </a14:imgLayer>
                </a14:imgProps>
              </a:ext>
            </a:extLst>
          </a:blip>
          <a:stretch>
            <a:fillRect/>
          </a:stretch>
        </p:blipFill>
        <p:spPr>
          <a:xfrm>
            <a:off x="5327978" y="2190771"/>
            <a:ext cx="3724049" cy="5586074"/>
          </a:xfrm>
          <a:prstGeom prst="rect">
            <a:avLst/>
          </a:prstGeom>
        </p:spPr>
      </p:pic>
    </p:spTree>
    <p:extLst>
      <p:ext uri="{BB962C8B-B14F-4D97-AF65-F5344CB8AC3E}">
        <p14:creationId xmlns:p14="http://schemas.microsoft.com/office/powerpoint/2010/main" val="733976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sp>
        <p:nvSpPr>
          <p:cNvPr id="2" name="Title 1"/>
          <p:cNvSpPr>
            <a:spLocks noGrp="1"/>
          </p:cNvSpPr>
          <p:nvPr>
            <p:ph type="ctrTitle"/>
          </p:nvPr>
        </p:nvSpPr>
        <p:spPr>
          <a:xfrm>
            <a:off x="685800" y="2974228"/>
            <a:ext cx="7772400" cy="1470025"/>
          </a:xfrm>
        </p:spPr>
        <p:txBody>
          <a:bodyPr>
            <a:noAutofit/>
          </a:bodyPr>
          <a:lstStyle/>
          <a:p>
            <a:r>
              <a:rPr lang="en-US" sz="7200" dirty="0">
                <a:solidFill>
                  <a:schemeClr val="tx1">
                    <a:lumMod val="75000"/>
                    <a:lumOff val="25000"/>
                  </a:schemeClr>
                </a:solidFill>
                <a:latin typeface="Mistral"/>
                <a:cs typeface="Mistral"/>
              </a:rPr>
              <a:t>LOCAL GAMES</a:t>
            </a:r>
          </a:p>
        </p:txBody>
      </p:sp>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26602" y1="12147" x2="26602" y2="12147"/>
                        <a14:foregroundMark x1="36838" y1="12147" x2="36838" y2="12147"/>
                        <a14:foregroundMark x1="38162" y1="5643" x2="38162" y2="5643"/>
                        <a14:foregroundMark x1="32103" y1="15596" x2="32103" y2="15596"/>
                        <a14:foregroundMark x1="20543" y1="12539" x2="20543" y2="12539"/>
                        <a14:foregroundMark x1="25279" y1="24765" x2="25279" y2="24765"/>
                        <a14:foregroundMark x1="22214" y1="26332" x2="22214" y2="26332"/>
                        <a14:foregroundMark x1="17827" y1="25549" x2="17827" y2="25549"/>
                        <a14:foregroundMark x1="11003" y1="25157" x2="11003" y2="25157"/>
                        <a14:foregroundMark x1="33078" y1="25549" x2="33078" y2="25549"/>
                        <a14:foregroundMark x1="39903" y1="26332" x2="39903" y2="26332"/>
                        <a14:foregroundMark x1="63997" y1="26724" x2="63997" y2="26724"/>
                        <a14:foregroundMark x1="56198" y1="23981" x2="56198" y2="23981"/>
                        <a14:foregroundMark x1="68454" y1="25157" x2="68454" y2="25157"/>
                        <a14:foregroundMark x1="80292" y1="45455" x2="80292" y2="45455"/>
                        <a14:foregroundMark x1="42270" y1="64577" x2="42270" y2="64577"/>
                        <a14:foregroundMark x1="80292" y1="50392" x2="80292" y2="50392"/>
                        <a14:foregroundMark x1="83705" y1="47335" x2="83705" y2="47335"/>
                        <a14:foregroundMark x1="82382" y1="53056" x2="82382" y2="53056"/>
                        <a14:foregroundMark x1="64694" y1="64185" x2="64694" y2="64185"/>
                        <a14:foregroundMark x1="68106" y1="53056" x2="68106" y2="53056"/>
                        <a14:foregroundMark x1="58217" y1="53840" x2="58217" y2="53840"/>
                        <a14:foregroundMark x1="43315" y1="55016" x2="43315" y2="55016"/>
                        <a14:foregroundMark x1="45334" y1="67947" x2="45334" y2="67947"/>
                        <a14:foregroundMark x1="16086" y1="53056" x2="16086" y2="53056"/>
                        <a14:foregroundMark x1="21170" y1="53840" x2="21170" y2="53840"/>
                        <a14:foregroundMark x1="12047" y1="62618" x2="12047" y2="62618"/>
                        <a14:foregroundMark x1="11003" y1="78292" x2="11003" y2="78292"/>
                        <a14:foregroundMark x1="16086" y1="75235" x2="16086" y2="75235"/>
                        <a14:foregroundMark x1="23886" y1="86364" x2="23886" y2="86364"/>
                        <a14:foregroundMark x1="33426" y1="85580" x2="33426" y2="85580"/>
                        <a14:foregroundMark x1="37535" y1="86364" x2="37535" y2="86364"/>
                        <a14:foregroundMark x1="35794" y1="64890" x2="35794" y2="64890"/>
                        <a14:foregroundMark x1="21518" y1="59953" x2="21518" y2="59953"/>
                        <a14:foregroundMark x1="30014" y1="12539" x2="30014" y2="12539"/>
                        <a14:foregroundMark x1="27298" y1="96238" x2="27298" y2="96238"/>
                        <a14:foregroundMark x1="29387" y1="93966" x2="29387" y2="93966"/>
                        <a14:foregroundMark x1="56894" y1="84404" x2="56894" y2="84404"/>
                        <a14:foregroundMark x1="73886" y1="89420" x2="73886" y2="89420"/>
                        <a14:foregroundMark x1="58565" y1="62226" x2="58565" y2="62226"/>
                      </a14:backgroundRemoval>
                    </a14:imgEffect>
                  </a14:imgLayer>
                </a14:imgProps>
              </a:ext>
            </a:extLst>
          </a:blip>
          <a:stretch>
            <a:fillRect/>
          </a:stretch>
        </p:blipFill>
        <p:spPr>
          <a:xfrm>
            <a:off x="2800827" y="0"/>
            <a:ext cx="3548872" cy="3153456"/>
          </a:xfrm>
          <a:prstGeom prst="rect">
            <a:avLst/>
          </a:prstGeom>
        </p:spPr>
      </p:pic>
      <p:pic>
        <p:nvPicPr>
          <p:cNvPr id="3" name="Picture 2"/>
          <p:cNvPicPr>
            <a:picLocks noChangeAspect="1"/>
          </p:cNvPicPr>
          <p:nvPr/>
        </p:nvPicPr>
        <p:blipFill>
          <a:blip r:embed="rId6">
            <a:extLst>
              <a:ext uri="{BEBA8EAE-BF5A-486C-A8C5-ECC9F3942E4B}">
                <a14:imgProps xmlns:a14="http://schemas.microsoft.com/office/drawing/2010/main">
                  <a14:imgLayer r:embed="rId7">
                    <a14:imgEffect>
                      <a14:backgroundRemoval t="3000" b="90000" l="10000" r="100000"/>
                    </a14:imgEffect>
                  </a14:imgLayer>
                </a14:imgProps>
              </a:ext>
            </a:extLst>
          </a:blip>
          <a:stretch>
            <a:fillRect/>
          </a:stretch>
        </p:blipFill>
        <p:spPr>
          <a:xfrm>
            <a:off x="5520031" y="4296577"/>
            <a:ext cx="3623969" cy="2717977"/>
          </a:xfrm>
          <a:prstGeom prst="rect">
            <a:avLst/>
          </a:prstGeom>
        </p:spPr>
      </p:pic>
      <p:pic>
        <p:nvPicPr>
          <p:cNvPr id="6" name="Picture 5"/>
          <p:cNvPicPr>
            <a:picLocks noChangeAspect="1"/>
          </p:cNvPicPr>
          <p:nvPr/>
        </p:nvPicPr>
        <p:blipFill>
          <a:blip r:embed="rId8"/>
          <a:stretch>
            <a:fillRect/>
          </a:stretch>
        </p:blipFill>
        <p:spPr>
          <a:xfrm>
            <a:off x="206628" y="3461616"/>
            <a:ext cx="1769013" cy="3396384"/>
          </a:xfrm>
          <a:prstGeom prst="rect">
            <a:avLst/>
          </a:prstGeom>
        </p:spPr>
      </p:pic>
    </p:spTree>
    <p:extLst>
      <p:ext uri="{BB962C8B-B14F-4D97-AF65-F5344CB8AC3E}">
        <p14:creationId xmlns:p14="http://schemas.microsoft.com/office/powerpoint/2010/main" val="3278335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endParaRPr lang="en-SG"/>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sp>
        <p:nvSpPr>
          <p:cNvPr id="5" name="Title 1"/>
          <p:cNvSpPr>
            <a:spLocks noGrp="1"/>
          </p:cNvSpPr>
          <p:nvPr/>
        </p:nvSpPr>
        <p:spPr>
          <a:xfrm>
            <a:off x="1640701" y="868363"/>
            <a:ext cx="5862598" cy="110505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6000" dirty="0">
                <a:solidFill>
                  <a:schemeClr val="tx1">
                    <a:lumMod val="75000"/>
                    <a:lumOff val="25000"/>
                  </a:schemeClr>
                </a:solidFill>
                <a:latin typeface="Mistral"/>
                <a:cs typeface="Mistral"/>
              </a:rPr>
              <a:t>Story time!</a:t>
            </a:r>
          </a:p>
        </p:txBody>
      </p:sp>
    </p:spTree>
    <p:extLst>
      <p:ext uri="{BB962C8B-B14F-4D97-AF65-F5344CB8AC3E}">
        <p14:creationId xmlns:p14="http://schemas.microsoft.com/office/powerpoint/2010/main" val="1648828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endParaRPr lang="en-SG"/>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sp>
        <p:nvSpPr>
          <p:cNvPr id="5" name="Title 1"/>
          <p:cNvSpPr>
            <a:spLocks noGrp="1"/>
          </p:cNvSpPr>
          <p:nvPr/>
        </p:nvSpPr>
        <p:spPr>
          <a:xfrm>
            <a:off x="1640701" y="868363"/>
            <a:ext cx="5862598" cy="110505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6000" dirty="0">
                <a:solidFill>
                  <a:schemeClr val="tx1">
                    <a:lumMod val="75000"/>
                    <a:lumOff val="25000"/>
                  </a:schemeClr>
                </a:solidFill>
                <a:latin typeface="Mistral"/>
                <a:cs typeface="Mistral"/>
              </a:rPr>
              <a:t>Story 1</a:t>
            </a:r>
          </a:p>
        </p:txBody>
      </p:sp>
    </p:spTree>
    <p:extLst>
      <p:ext uri="{BB962C8B-B14F-4D97-AF65-F5344CB8AC3E}">
        <p14:creationId xmlns:p14="http://schemas.microsoft.com/office/powerpoint/2010/main" val="3217543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endParaRPr lang="en-SG"/>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sp>
        <p:nvSpPr>
          <p:cNvPr id="5" name="Title 1"/>
          <p:cNvSpPr>
            <a:spLocks noGrp="1"/>
          </p:cNvSpPr>
          <p:nvPr/>
        </p:nvSpPr>
        <p:spPr>
          <a:xfrm>
            <a:off x="1640701" y="868363"/>
            <a:ext cx="5862598" cy="110505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6000" dirty="0">
                <a:solidFill>
                  <a:schemeClr val="tx1">
                    <a:lumMod val="75000"/>
                    <a:lumOff val="25000"/>
                  </a:schemeClr>
                </a:solidFill>
                <a:latin typeface="Mistral"/>
                <a:cs typeface="Mistral"/>
              </a:rPr>
              <a:t>Story 2 </a:t>
            </a:r>
          </a:p>
        </p:txBody>
      </p:sp>
    </p:spTree>
    <p:extLst>
      <p:ext uri="{BB962C8B-B14F-4D97-AF65-F5344CB8AC3E}">
        <p14:creationId xmlns:p14="http://schemas.microsoft.com/office/powerpoint/2010/main" val="2326988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extLst/>
          </a:blip>
          <a:srcRect t="3298"/>
          <a:stretch/>
        </p:blipFill>
        <p:spPr>
          <a:xfrm>
            <a:off x="0" y="0"/>
            <a:ext cx="9144000" cy="6858000"/>
          </a:xfrm>
          <a:prstGeom prst="rect">
            <a:avLst/>
          </a:prstGeom>
        </p:spPr>
      </p:pic>
      <p:sp>
        <p:nvSpPr>
          <p:cNvPr id="2" name="Title 1"/>
          <p:cNvSpPr>
            <a:spLocks noGrp="1"/>
          </p:cNvSpPr>
          <p:nvPr>
            <p:ph type="ctrTitle"/>
          </p:nvPr>
        </p:nvSpPr>
        <p:spPr>
          <a:xfrm>
            <a:off x="2360246" y="828844"/>
            <a:ext cx="5862598" cy="1105055"/>
          </a:xfrm>
        </p:spPr>
        <p:txBody>
          <a:bodyPr>
            <a:noAutofit/>
          </a:bodyPr>
          <a:lstStyle/>
          <a:p>
            <a:r>
              <a:rPr lang="en-US" sz="6000" dirty="0">
                <a:solidFill>
                  <a:schemeClr val="tx1">
                    <a:lumMod val="75000"/>
                    <a:lumOff val="25000"/>
                  </a:schemeClr>
                </a:solidFill>
                <a:latin typeface="Mistral"/>
                <a:cs typeface="Mistral"/>
              </a:rPr>
              <a:t>SAMANTHA story</a:t>
            </a:r>
          </a:p>
        </p:txBody>
      </p:sp>
      <p:pic>
        <p:nvPicPr>
          <p:cNvPr id="7" name="Baptism Testimony of Samantha.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113283"/>
            <a:ext cx="9144000" cy="5744717"/>
          </a:xfrm>
          <a:prstGeom prst="rect">
            <a:avLst/>
          </a:prstGeom>
        </p:spPr>
      </p:pic>
    </p:spTree>
    <p:extLst>
      <p:ext uri="{BB962C8B-B14F-4D97-AF65-F5344CB8AC3E}">
        <p14:creationId xmlns:p14="http://schemas.microsoft.com/office/powerpoint/2010/main" val="35231084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endParaRPr lang="en-SG"/>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sp>
        <p:nvSpPr>
          <p:cNvPr id="5" name="Title 1"/>
          <p:cNvSpPr>
            <a:spLocks noGrp="1"/>
          </p:cNvSpPr>
          <p:nvPr/>
        </p:nvSpPr>
        <p:spPr>
          <a:xfrm>
            <a:off x="892277" y="868363"/>
            <a:ext cx="7160342" cy="209651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7200" dirty="0">
                <a:solidFill>
                  <a:schemeClr val="tx1">
                    <a:lumMod val="75000"/>
                    <a:lumOff val="25000"/>
                  </a:schemeClr>
                </a:solidFill>
                <a:latin typeface="Mistral"/>
                <a:cs typeface="Mistral"/>
              </a:rPr>
              <a:t>What does the cross mean to you ?</a:t>
            </a:r>
          </a:p>
        </p:txBody>
      </p:sp>
    </p:spTree>
    <p:extLst>
      <p:ext uri="{BB962C8B-B14F-4D97-AF65-F5344CB8AC3E}">
        <p14:creationId xmlns:p14="http://schemas.microsoft.com/office/powerpoint/2010/main" val="3823074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endParaRPr lang="en-SG"/>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sp>
        <p:nvSpPr>
          <p:cNvPr id="5" name="Title 1"/>
          <p:cNvSpPr>
            <a:spLocks noGrp="1"/>
          </p:cNvSpPr>
          <p:nvPr/>
        </p:nvSpPr>
        <p:spPr>
          <a:xfrm>
            <a:off x="457200" y="415636"/>
            <a:ext cx="8229600" cy="397625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SG" sz="6000" dirty="0">
                <a:latin typeface="Mistral" panose="03090702030407020403" pitchFamily="66" charset="0"/>
              </a:rPr>
              <a:t>The cross is a symbol of suffering and shame and it was the worst form of punishment for convicted criminals</a:t>
            </a:r>
          </a:p>
        </p:txBody>
      </p:sp>
    </p:spTree>
    <p:extLst>
      <p:ext uri="{BB962C8B-B14F-4D97-AF65-F5344CB8AC3E}">
        <p14:creationId xmlns:p14="http://schemas.microsoft.com/office/powerpoint/2010/main" val="4257456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207818" y="249383"/>
            <a:ext cx="8714510" cy="2535382"/>
          </a:xfrm>
        </p:spPr>
        <p:txBody>
          <a:bodyPr>
            <a:noAutofit/>
          </a:bodyPr>
          <a:lstStyle/>
          <a:p>
            <a:r>
              <a:rPr lang="en-US" sz="3200" dirty="0">
                <a:solidFill>
                  <a:srgbClr val="FFFFFF"/>
                </a:solidFill>
                <a:latin typeface="Caveat Bold"/>
                <a:cs typeface="Caveat Bold"/>
              </a:rPr>
              <a:t>Each of us comes into this world with a huge problem. What makes matters worse is that all      of our self-efforts to solve this problem leads to a greater cycle of futility and despair.  </a:t>
            </a:r>
            <a:br>
              <a:rPr lang="en-US" sz="3200" dirty="0">
                <a:solidFill>
                  <a:srgbClr val="FFFFFF"/>
                </a:solidFill>
                <a:latin typeface="Caveat Bold"/>
                <a:cs typeface="Caveat Bold"/>
              </a:rPr>
            </a:br>
            <a:r>
              <a:rPr lang="en-US" sz="3200" dirty="0">
                <a:solidFill>
                  <a:srgbClr val="FFFFFF"/>
                </a:solidFill>
                <a:latin typeface="Caveat Bold"/>
                <a:cs typeface="Caveat Bold"/>
              </a:rPr>
              <a:t>Jesus became the curse for us on the cross. </a:t>
            </a:r>
          </a:p>
        </p:txBody>
      </p:sp>
      <p:pic>
        <p:nvPicPr>
          <p:cNvPr id="6" name="Picture 5"/>
          <p:cNvPicPr>
            <a:picLocks noChangeAspect="1"/>
          </p:cNvPicPr>
          <p:nvPr/>
        </p:nvPicPr>
        <p:blipFill>
          <a:blip r:embed="rId4"/>
          <a:stretch>
            <a:fillRect/>
          </a:stretch>
        </p:blipFill>
        <p:spPr>
          <a:xfrm>
            <a:off x="619531" y="2168538"/>
            <a:ext cx="7990423" cy="4689462"/>
          </a:xfrm>
          <a:prstGeom prst="rect">
            <a:avLst/>
          </a:prstGeom>
        </p:spPr>
      </p:pic>
    </p:spTree>
    <p:extLst>
      <p:ext uri="{BB962C8B-B14F-4D97-AF65-F5344CB8AC3E}">
        <p14:creationId xmlns:p14="http://schemas.microsoft.com/office/powerpoint/2010/main" val="2910016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221672" y="534389"/>
            <a:ext cx="8686801" cy="1634149"/>
          </a:xfrm>
        </p:spPr>
        <p:txBody>
          <a:bodyPr>
            <a:noAutofit/>
          </a:bodyPr>
          <a:lstStyle/>
          <a:p>
            <a:r>
              <a:rPr lang="en-US" sz="3600" dirty="0">
                <a:solidFill>
                  <a:srgbClr val="FFFFFF"/>
                </a:solidFill>
                <a:latin typeface="Caveat Bold"/>
                <a:cs typeface="Caveat Bold"/>
              </a:rPr>
              <a:t>Colossians 1:13 “For He has rescued us from the dominion of darkness and brought us into the kingdom of the Son He loves”</a:t>
            </a:r>
          </a:p>
        </p:txBody>
      </p:sp>
      <p:pic>
        <p:nvPicPr>
          <p:cNvPr id="6" name="Picture 5"/>
          <p:cNvPicPr>
            <a:picLocks noChangeAspect="1"/>
          </p:cNvPicPr>
          <p:nvPr/>
        </p:nvPicPr>
        <p:blipFill>
          <a:blip r:embed="rId4"/>
          <a:stretch>
            <a:fillRect/>
          </a:stretch>
        </p:blipFill>
        <p:spPr>
          <a:xfrm>
            <a:off x="619531" y="2168538"/>
            <a:ext cx="7990423" cy="4689462"/>
          </a:xfrm>
          <a:prstGeom prst="rect">
            <a:avLst/>
          </a:prstGeom>
        </p:spPr>
      </p:pic>
    </p:spTree>
    <p:extLst>
      <p:ext uri="{BB962C8B-B14F-4D97-AF65-F5344CB8AC3E}">
        <p14:creationId xmlns:p14="http://schemas.microsoft.com/office/powerpoint/2010/main" val="1959304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6" y="193965"/>
            <a:ext cx="9143998" cy="1856062"/>
          </a:xfrm>
        </p:spPr>
        <p:txBody>
          <a:bodyPr>
            <a:noAutofit/>
          </a:bodyPr>
          <a:lstStyle/>
          <a:p>
            <a:r>
              <a:rPr lang="en-US" sz="3600" dirty="0">
                <a:solidFill>
                  <a:srgbClr val="FFFFFF"/>
                </a:solidFill>
                <a:latin typeface="Caveat Bold"/>
                <a:cs typeface="Caveat Bold"/>
              </a:rPr>
              <a:t>There are many problems we face in life, </a:t>
            </a:r>
            <a:br>
              <a:rPr lang="en-US" sz="3600" dirty="0">
                <a:solidFill>
                  <a:srgbClr val="FFFFFF"/>
                </a:solidFill>
                <a:latin typeface="Caveat Bold"/>
                <a:cs typeface="Caveat Bold"/>
              </a:rPr>
            </a:br>
            <a:r>
              <a:rPr lang="en-US" sz="3600" dirty="0">
                <a:solidFill>
                  <a:srgbClr val="FFFFFF"/>
                </a:solidFill>
                <a:latin typeface="Caveat Bold"/>
                <a:cs typeface="Caveat Bold"/>
              </a:rPr>
              <a:t>which cause us to fall into sorrow and darkness</a:t>
            </a:r>
          </a:p>
        </p:txBody>
      </p:sp>
      <p:pic>
        <p:nvPicPr>
          <p:cNvPr id="6" name="Picture 5"/>
          <p:cNvPicPr>
            <a:picLocks noChangeAspect="1"/>
          </p:cNvPicPr>
          <p:nvPr/>
        </p:nvPicPr>
        <p:blipFill>
          <a:blip r:embed="rId4"/>
          <a:stretch>
            <a:fillRect/>
          </a:stretch>
        </p:blipFill>
        <p:spPr>
          <a:xfrm>
            <a:off x="619531" y="2168538"/>
            <a:ext cx="7990423" cy="4689462"/>
          </a:xfrm>
          <a:prstGeom prst="rect">
            <a:avLst/>
          </a:prstGeom>
        </p:spPr>
      </p:pic>
    </p:spTree>
    <p:extLst>
      <p:ext uri="{BB962C8B-B14F-4D97-AF65-F5344CB8AC3E}">
        <p14:creationId xmlns:p14="http://schemas.microsoft.com/office/powerpoint/2010/main" val="946072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6" y="534389"/>
            <a:ext cx="9143998" cy="1130737"/>
          </a:xfrm>
        </p:spPr>
        <p:txBody>
          <a:bodyPr>
            <a:noAutofit/>
          </a:bodyPr>
          <a:lstStyle/>
          <a:p>
            <a:r>
              <a:rPr lang="en-US" sz="3600" dirty="0">
                <a:solidFill>
                  <a:srgbClr val="FFFFFF"/>
                </a:solidFill>
                <a:latin typeface="Caveat Bold"/>
                <a:cs typeface="Caveat Bold"/>
              </a:rPr>
              <a:t>This is because the power of darkness </a:t>
            </a:r>
            <a:br>
              <a:rPr lang="en-US" sz="3600" dirty="0">
                <a:solidFill>
                  <a:srgbClr val="FFFFFF"/>
                </a:solidFill>
                <a:latin typeface="Caveat Bold"/>
                <a:cs typeface="Caveat Bold"/>
              </a:rPr>
            </a:br>
            <a:r>
              <a:rPr lang="en-US" sz="3600" dirty="0">
                <a:solidFill>
                  <a:srgbClr val="FFFFFF"/>
                </a:solidFill>
                <a:latin typeface="Caveat Bold"/>
                <a:cs typeface="Caveat Bold"/>
              </a:rPr>
              <a:t>has gained control over our lives</a:t>
            </a:r>
          </a:p>
        </p:txBody>
      </p:sp>
      <p:pic>
        <p:nvPicPr>
          <p:cNvPr id="6" name="Picture 5"/>
          <p:cNvPicPr>
            <a:picLocks noChangeAspect="1"/>
          </p:cNvPicPr>
          <p:nvPr/>
        </p:nvPicPr>
        <p:blipFill>
          <a:blip r:embed="rId4"/>
          <a:stretch>
            <a:fillRect/>
          </a:stretch>
        </p:blipFill>
        <p:spPr>
          <a:xfrm>
            <a:off x="619531" y="2168538"/>
            <a:ext cx="7990423" cy="4689462"/>
          </a:xfrm>
          <a:prstGeom prst="rect">
            <a:avLst/>
          </a:prstGeom>
        </p:spPr>
      </p:pic>
    </p:spTree>
    <p:extLst>
      <p:ext uri="{BB962C8B-B14F-4D97-AF65-F5344CB8AC3E}">
        <p14:creationId xmlns:p14="http://schemas.microsoft.com/office/powerpoint/2010/main" val="1712407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alphaModFix amt="50000"/>
            <a:extLst>
              <a:ext uri="{BEBA8EAE-BF5A-486C-A8C5-ECC9F3942E4B}">
                <a14:imgProps xmlns:a14="http://schemas.microsoft.com/office/drawing/2010/main">
                  <a14:imgLayer r:embed="rId3">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sp>
        <p:nvSpPr>
          <p:cNvPr id="2" name="Title 1"/>
          <p:cNvSpPr>
            <a:spLocks noGrp="1"/>
          </p:cNvSpPr>
          <p:nvPr>
            <p:ph type="ctrTitle"/>
          </p:nvPr>
        </p:nvSpPr>
        <p:spPr>
          <a:xfrm>
            <a:off x="180108" y="789707"/>
            <a:ext cx="8742219" cy="5929745"/>
          </a:xfrm>
        </p:spPr>
        <p:txBody>
          <a:bodyPr>
            <a:noAutofit/>
          </a:bodyPr>
          <a:lstStyle/>
          <a:p>
            <a:pPr>
              <a:spcBef>
                <a:spcPts val="600"/>
              </a:spcBef>
              <a:spcAft>
                <a:spcPts val="600"/>
              </a:spcAft>
            </a:pPr>
            <a:br>
              <a:rPr lang="en-US" sz="2400" dirty="0">
                <a:solidFill>
                  <a:schemeClr val="tx1">
                    <a:lumMod val="75000"/>
                    <a:lumOff val="25000"/>
                  </a:schemeClr>
                </a:solidFill>
                <a:latin typeface="Comic Sans MS" panose="030F0902030302020204" pitchFamily="66" charset="0"/>
                <a:cs typeface="Mistral"/>
              </a:rPr>
            </a:br>
            <a:r>
              <a:rPr lang="en-US" sz="2400" dirty="0">
                <a:solidFill>
                  <a:schemeClr val="tx1">
                    <a:lumMod val="75000"/>
                    <a:lumOff val="25000"/>
                  </a:schemeClr>
                </a:solidFill>
                <a:latin typeface="Comic Sans MS" panose="030F0902030302020204" pitchFamily="66" charset="0"/>
                <a:cs typeface="Mistral"/>
              </a:rPr>
              <a:t>A little boy visiting his grandparents was given his first slingshot.  He practiced in the woods, but could never hit his target.</a:t>
            </a:r>
            <a:br>
              <a:rPr lang="en-US" sz="2400" dirty="0">
                <a:solidFill>
                  <a:schemeClr val="tx1">
                    <a:lumMod val="75000"/>
                    <a:lumOff val="25000"/>
                  </a:schemeClr>
                </a:solidFill>
                <a:latin typeface="Comic Sans MS" panose="030F0902030302020204" pitchFamily="66" charset="0"/>
                <a:cs typeface="Mistral"/>
              </a:rPr>
            </a:br>
            <a:br>
              <a:rPr lang="en-US" sz="2400" dirty="0">
                <a:solidFill>
                  <a:schemeClr val="tx1">
                    <a:lumMod val="75000"/>
                    <a:lumOff val="25000"/>
                  </a:schemeClr>
                </a:solidFill>
                <a:latin typeface="Comic Sans MS" panose="030F0902030302020204" pitchFamily="66" charset="0"/>
                <a:cs typeface="Mistral"/>
              </a:rPr>
            </a:br>
            <a:r>
              <a:rPr lang="en-US" sz="2400" dirty="0">
                <a:solidFill>
                  <a:schemeClr val="tx1">
                    <a:lumMod val="75000"/>
                    <a:lumOff val="25000"/>
                  </a:schemeClr>
                </a:solidFill>
                <a:latin typeface="Comic Sans MS" panose="030F0902030302020204" pitchFamily="66" charset="0"/>
                <a:cs typeface="Mistral"/>
              </a:rPr>
              <a:t>As he came back to Grandma’s backyard, he saw her pet duck.  On an impulse he took aim and let fly.  The stone hit, and the duck fell dead.</a:t>
            </a:r>
            <a:br>
              <a:rPr lang="en-US" sz="2400" dirty="0">
                <a:solidFill>
                  <a:schemeClr val="tx1">
                    <a:lumMod val="75000"/>
                    <a:lumOff val="25000"/>
                  </a:schemeClr>
                </a:solidFill>
                <a:latin typeface="Comic Sans MS" panose="030F0902030302020204" pitchFamily="66" charset="0"/>
                <a:cs typeface="Mistral"/>
              </a:rPr>
            </a:br>
            <a:br>
              <a:rPr lang="en-US" sz="2400" dirty="0">
                <a:solidFill>
                  <a:schemeClr val="tx1">
                    <a:lumMod val="75000"/>
                    <a:lumOff val="25000"/>
                  </a:schemeClr>
                </a:solidFill>
                <a:latin typeface="Comic Sans MS" panose="030F0902030302020204" pitchFamily="66" charset="0"/>
                <a:cs typeface="Mistral"/>
              </a:rPr>
            </a:br>
            <a:r>
              <a:rPr lang="en-US" sz="2400" dirty="0">
                <a:solidFill>
                  <a:schemeClr val="tx1">
                    <a:lumMod val="75000"/>
                    <a:lumOff val="25000"/>
                  </a:schemeClr>
                </a:solidFill>
                <a:latin typeface="Comic Sans MS" panose="030F0902030302020204" pitchFamily="66" charset="0"/>
                <a:cs typeface="Mistral"/>
              </a:rPr>
              <a:t>The boy panicked.  Desperately he hid the dead duck in the wood pile, only to look up and see his sister watching.  Sally had seen it all, but she said nothing.</a:t>
            </a:r>
            <a:br>
              <a:rPr lang="en-US" sz="2400" dirty="0">
                <a:solidFill>
                  <a:schemeClr val="tx1">
                    <a:lumMod val="75000"/>
                    <a:lumOff val="25000"/>
                  </a:schemeClr>
                </a:solidFill>
                <a:latin typeface="Comic Sans MS" panose="030F0902030302020204" pitchFamily="66" charset="0"/>
                <a:cs typeface="Mistral"/>
              </a:rPr>
            </a:br>
            <a:br>
              <a:rPr lang="en-US" sz="2400" dirty="0">
                <a:solidFill>
                  <a:schemeClr val="tx1">
                    <a:lumMod val="75000"/>
                    <a:lumOff val="25000"/>
                  </a:schemeClr>
                </a:solidFill>
                <a:latin typeface="Comic Sans MS" panose="030F0902030302020204" pitchFamily="66" charset="0"/>
                <a:cs typeface="Mistral"/>
              </a:rPr>
            </a:br>
            <a:r>
              <a:rPr lang="en-US" sz="2400" dirty="0">
                <a:solidFill>
                  <a:schemeClr val="tx1">
                    <a:lumMod val="75000"/>
                    <a:lumOff val="25000"/>
                  </a:schemeClr>
                </a:solidFill>
                <a:latin typeface="Comic Sans MS" panose="030F0902030302020204" pitchFamily="66" charset="0"/>
                <a:cs typeface="Mistral"/>
              </a:rPr>
              <a:t>After lunch, Grandma said, “Sally, let’s wash the dishes.”  But Sally said, “Johnny told me he wanted to help in the kitchen today.  Didn’t you Johnny?”  And she whispered to him, “Remember the duck!”  So Johnny did the dishes.</a:t>
            </a:r>
            <a:br>
              <a:rPr lang="en-US" sz="2400" dirty="0">
                <a:solidFill>
                  <a:schemeClr val="tx1">
                    <a:lumMod val="75000"/>
                    <a:lumOff val="25000"/>
                  </a:schemeClr>
                </a:solidFill>
                <a:latin typeface="Comic Sans MS" panose="030F0902030302020204" pitchFamily="66" charset="0"/>
                <a:cs typeface="Mistral"/>
              </a:rPr>
            </a:br>
            <a:br>
              <a:rPr lang="en-US" sz="2400" dirty="0">
                <a:solidFill>
                  <a:schemeClr val="tx1">
                    <a:lumMod val="75000"/>
                    <a:lumOff val="25000"/>
                  </a:schemeClr>
                </a:solidFill>
                <a:latin typeface="Comic Sans MS" panose="030F0902030302020204" pitchFamily="66" charset="0"/>
                <a:cs typeface="Mistral"/>
              </a:rPr>
            </a:br>
            <a:br>
              <a:rPr lang="en-US" sz="2400" dirty="0">
                <a:solidFill>
                  <a:schemeClr val="tx1">
                    <a:lumMod val="75000"/>
                    <a:lumOff val="25000"/>
                  </a:schemeClr>
                </a:solidFill>
                <a:latin typeface="Comic Sans MS" panose="030F0902030302020204" pitchFamily="66" charset="0"/>
                <a:cs typeface="Mistral"/>
              </a:rPr>
            </a:br>
            <a:endParaRPr lang="en-US" sz="2400" dirty="0">
              <a:solidFill>
                <a:schemeClr val="tx1">
                  <a:lumMod val="75000"/>
                  <a:lumOff val="25000"/>
                </a:schemeClr>
              </a:solidFill>
              <a:latin typeface="Comic Sans MS" panose="030F0902030302020204" pitchFamily="66" charset="0"/>
              <a:cs typeface="Mistral"/>
            </a:endParaRPr>
          </a:p>
        </p:txBody>
      </p:sp>
    </p:spTree>
    <p:extLst>
      <p:ext uri="{BB962C8B-B14F-4D97-AF65-F5344CB8AC3E}">
        <p14:creationId xmlns:p14="http://schemas.microsoft.com/office/powerpoint/2010/main" val="649998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alphaModFix amt="50000"/>
            <a:extLst>
              <a:ext uri="{BEBA8EAE-BF5A-486C-A8C5-ECC9F3942E4B}">
                <a14:imgProps xmlns:a14="http://schemas.microsoft.com/office/drawing/2010/main">
                  <a14:imgLayer r:embed="rId3">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sp>
        <p:nvSpPr>
          <p:cNvPr id="2" name="Title 1"/>
          <p:cNvSpPr>
            <a:spLocks noGrp="1"/>
          </p:cNvSpPr>
          <p:nvPr>
            <p:ph type="ctrTitle"/>
          </p:nvPr>
        </p:nvSpPr>
        <p:spPr>
          <a:xfrm>
            <a:off x="228599" y="96983"/>
            <a:ext cx="8686801" cy="6303818"/>
          </a:xfrm>
        </p:spPr>
        <p:txBody>
          <a:bodyPr>
            <a:noAutofit/>
          </a:bodyPr>
          <a:lstStyle/>
          <a:p>
            <a:br>
              <a:rPr lang="en-US" sz="2400" dirty="0">
                <a:solidFill>
                  <a:schemeClr val="tx1">
                    <a:lumMod val="75000"/>
                    <a:lumOff val="25000"/>
                  </a:schemeClr>
                </a:solidFill>
                <a:latin typeface="Comic Sans MS" panose="030F0902030302020204" pitchFamily="66" charset="0"/>
                <a:cs typeface="Mistral"/>
              </a:rPr>
            </a:br>
            <a:r>
              <a:rPr lang="en-US" sz="2400" dirty="0">
                <a:solidFill>
                  <a:schemeClr val="tx1">
                    <a:lumMod val="75000"/>
                    <a:lumOff val="25000"/>
                  </a:schemeClr>
                </a:solidFill>
                <a:latin typeface="Comic Sans MS" panose="030F0902030302020204" pitchFamily="66" charset="0"/>
                <a:cs typeface="Mistral"/>
              </a:rPr>
              <a:t>Later, Grandpa asked if the children wanted to go fishing.  Grandma said, “I’m sorry, but I need Sally to help me make supper.”  Sally smiled and said, “That’s all taken care of.  Johnny wants to do it.”  Again she whispered, “Remember the duck.”  Johnny stayed while Sally went fishing.</a:t>
            </a:r>
            <a:br>
              <a:rPr lang="en-US" sz="2400" dirty="0">
                <a:solidFill>
                  <a:schemeClr val="tx1">
                    <a:lumMod val="75000"/>
                    <a:lumOff val="25000"/>
                  </a:schemeClr>
                </a:solidFill>
                <a:latin typeface="Comic Sans MS" panose="030F0902030302020204" pitchFamily="66" charset="0"/>
                <a:cs typeface="Mistral"/>
              </a:rPr>
            </a:br>
            <a:br>
              <a:rPr lang="en-US" sz="2400" dirty="0">
                <a:solidFill>
                  <a:schemeClr val="tx1">
                    <a:lumMod val="75000"/>
                    <a:lumOff val="25000"/>
                  </a:schemeClr>
                </a:solidFill>
                <a:latin typeface="Comic Sans MS" panose="030F0902030302020204" pitchFamily="66" charset="0"/>
                <a:cs typeface="Mistral"/>
              </a:rPr>
            </a:br>
            <a:r>
              <a:rPr lang="en-US" sz="2400" dirty="0">
                <a:solidFill>
                  <a:schemeClr val="tx1">
                    <a:lumMod val="75000"/>
                    <a:lumOff val="25000"/>
                  </a:schemeClr>
                </a:solidFill>
                <a:latin typeface="Comic Sans MS" panose="030F0902030302020204" pitchFamily="66" charset="0"/>
                <a:cs typeface="Mistral"/>
              </a:rPr>
              <a:t>After several days of doing both his own chores and  Sally’s, Johnny finally couldn’t stand it.  He confessed to Grandma that he’d killed the duck.</a:t>
            </a:r>
            <a:br>
              <a:rPr lang="en-US" sz="2400" dirty="0">
                <a:solidFill>
                  <a:schemeClr val="tx1">
                    <a:lumMod val="75000"/>
                    <a:lumOff val="25000"/>
                  </a:schemeClr>
                </a:solidFill>
                <a:latin typeface="Comic Sans MS" panose="030F0902030302020204" pitchFamily="66" charset="0"/>
                <a:cs typeface="Mistral"/>
              </a:rPr>
            </a:br>
            <a:br>
              <a:rPr lang="en-US" sz="2400" dirty="0">
                <a:solidFill>
                  <a:schemeClr val="tx1">
                    <a:lumMod val="75000"/>
                    <a:lumOff val="25000"/>
                  </a:schemeClr>
                </a:solidFill>
                <a:latin typeface="Comic Sans MS" panose="030F0902030302020204" pitchFamily="66" charset="0"/>
                <a:cs typeface="Mistral"/>
              </a:rPr>
            </a:br>
            <a:r>
              <a:rPr lang="en-US" sz="2400" dirty="0">
                <a:solidFill>
                  <a:schemeClr val="tx1">
                    <a:lumMod val="75000"/>
                    <a:lumOff val="25000"/>
                  </a:schemeClr>
                </a:solidFill>
                <a:latin typeface="Comic Sans MS" panose="030F0902030302020204" pitchFamily="66" charset="0"/>
                <a:cs typeface="Mistral"/>
              </a:rPr>
              <a:t>“I know, Johnny,” she said, giving him a hug.  “I was standing at the window that day and saw the whole thing.  Because I love you, I forgave you.  But I wondered how  long you would let Sally make a slave of you.”</a:t>
            </a:r>
            <a:br>
              <a:rPr lang="en-US" sz="2400" dirty="0">
                <a:solidFill>
                  <a:schemeClr val="tx1">
                    <a:lumMod val="75000"/>
                    <a:lumOff val="25000"/>
                  </a:schemeClr>
                </a:solidFill>
                <a:latin typeface="Comic Sans MS" panose="030F0902030302020204" pitchFamily="66" charset="0"/>
                <a:cs typeface="Mistral"/>
              </a:rPr>
            </a:br>
            <a:br>
              <a:rPr lang="en-US" sz="2400" dirty="0">
                <a:solidFill>
                  <a:schemeClr val="tx1">
                    <a:lumMod val="75000"/>
                    <a:lumOff val="25000"/>
                  </a:schemeClr>
                </a:solidFill>
                <a:latin typeface="Comic Sans MS" panose="030F0902030302020204" pitchFamily="66" charset="0"/>
                <a:cs typeface="Mistral"/>
              </a:rPr>
            </a:br>
            <a:endParaRPr lang="en-US" sz="2400" dirty="0">
              <a:solidFill>
                <a:schemeClr val="tx1">
                  <a:lumMod val="75000"/>
                  <a:lumOff val="25000"/>
                </a:schemeClr>
              </a:solidFill>
              <a:latin typeface="Comic Sans MS" panose="030F0902030302020204" pitchFamily="66" charset="0"/>
              <a:cs typeface="Mistral"/>
            </a:endParaRPr>
          </a:p>
        </p:txBody>
      </p:sp>
    </p:spTree>
    <p:extLst>
      <p:ext uri="{BB962C8B-B14F-4D97-AF65-F5344CB8AC3E}">
        <p14:creationId xmlns:p14="http://schemas.microsoft.com/office/powerpoint/2010/main" val="3271254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8" name="Title 2"/>
          <p:cNvSpPr>
            <a:spLocks noGrp="1"/>
          </p:cNvSpPr>
          <p:nvPr>
            <p:ph type="ctrTitle"/>
          </p:nvPr>
        </p:nvSpPr>
        <p:spPr>
          <a:xfrm>
            <a:off x="325581" y="271554"/>
            <a:ext cx="8492837" cy="1543391"/>
          </a:xfrm>
          <a:solidFill>
            <a:schemeClr val="bg2">
              <a:alpha val="67000"/>
            </a:schemeClr>
          </a:solidFill>
        </p:spPr>
        <p:txBody>
          <a:bodyPr>
            <a:noAutofit/>
          </a:bodyPr>
          <a:lstStyle/>
          <a:p>
            <a:r>
              <a:rPr lang="en-US" sz="3200" b="1" dirty="0">
                <a:latin typeface="Caveat Bold"/>
                <a:cs typeface="Caveat Bold"/>
              </a:rPr>
              <a:t>“You were bought at a price; do not become slaves of men.” (1 Corinthians 7:23)</a:t>
            </a:r>
            <a:br>
              <a:rPr lang="en-US" sz="3200" b="1" dirty="0">
                <a:latin typeface="Caveat Bold"/>
                <a:cs typeface="Caveat Bold"/>
              </a:rPr>
            </a:br>
            <a:r>
              <a:rPr lang="en-US" sz="3200" b="1" dirty="0">
                <a:latin typeface="Caveat Bold"/>
                <a:cs typeface="Caveat Bold"/>
              </a:rPr>
              <a:t>Jesus died on the cross to set you free</a:t>
            </a:r>
          </a:p>
        </p:txBody>
      </p:sp>
    </p:spTree>
    <p:extLst>
      <p:ext uri="{BB962C8B-B14F-4D97-AF65-F5344CB8AC3E}">
        <p14:creationId xmlns:p14="http://schemas.microsoft.com/office/powerpoint/2010/main" val="2338408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4" name="Title 2">
            <a:extLst>
              <a:ext uri="{FF2B5EF4-FFF2-40B4-BE49-F238E27FC236}">
                <a16:creationId xmlns:a16="http://schemas.microsoft.com/office/drawing/2014/main" id="{2155D0E3-E91A-0749-91DF-D1909EB3D634}"/>
              </a:ext>
            </a:extLst>
          </p:cNvPr>
          <p:cNvSpPr txBox="1">
            <a:spLocks/>
          </p:cNvSpPr>
          <p:nvPr/>
        </p:nvSpPr>
        <p:spPr>
          <a:xfrm>
            <a:off x="325581" y="266218"/>
            <a:ext cx="8492837" cy="1174655"/>
          </a:xfrm>
          <a:prstGeom prst="rect">
            <a:avLst/>
          </a:prstGeom>
          <a:solidFill>
            <a:schemeClr val="bg2">
              <a:alpha val="67000"/>
            </a:schemeClr>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a:latin typeface="Caveat Bold"/>
                <a:cs typeface="Caveat Bold"/>
              </a:rPr>
              <a:t>The cross began as a symbol of death, but has become a symbol of life and forgiveness.</a:t>
            </a:r>
          </a:p>
        </p:txBody>
      </p:sp>
    </p:spTree>
    <p:extLst>
      <p:ext uri="{BB962C8B-B14F-4D97-AF65-F5344CB8AC3E}">
        <p14:creationId xmlns:p14="http://schemas.microsoft.com/office/powerpoint/2010/main" val="846832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8" name="Title 2"/>
          <p:cNvSpPr>
            <a:spLocks noGrp="1"/>
          </p:cNvSpPr>
          <p:nvPr>
            <p:ph type="ctrTitle"/>
          </p:nvPr>
        </p:nvSpPr>
        <p:spPr>
          <a:xfrm>
            <a:off x="138546" y="160717"/>
            <a:ext cx="8853054" cy="2693319"/>
          </a:xfrm>
          <a:solidFill>
            <a:schemeClr val="bg2">
              <a:alpha val="67000"/>
            </a:schemeClr>
          </a:solidFill>
        </p:spPr>
        <p:txBody>
          <a:bodyPr>
            <a:noAutofit/>
          </a:bodyPr>
          <a:lstStyle/>
          <a:p>
            <a:r>
              <a:rPr lang="en-US" sz="3200" b="1" dirty="0">
                <a:latin typeface="Caveat Bold"/>
                <a:cs typeface="Caveat Bold"/>
              </a:rPr>
              <a:t>Jesus is God and He can help us with our daily struggles with sin.  Today we will declare victory through the cross.  The problems with sin in our lives make us feel defeated and lose hope.  Let’s ask Jesus to give us a divine exchange at the cross! </a:t>
            </a:r>
          </a:p>
        </p:txBody>
      </p:sp>
    </p:spTree>
    <p:extLst>
      <p:ext uri="{BB962C8B-B14F-4D97-AF65-F5344CB8AC3E}">
        <p14:creationId xmlns:p14="http://schemas.microsoft.com/office/powerpoint/2010/main" val="4012893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8" name="Title 2"/>
          <p:cNvSpPr>
            <a:spLocks noGrp="1"/>
          </p:cNvSpPr>
          <p:nvPr>
            <p:ph type="ctrTitle"/>
          </p:nvPr>
        </p:nvSpPr>
        <p:spPr>
          <a:xfrm>
            <a:off x="235530" y="196217"/>
            <a:ext cx="8686800" cy="2560838"/>
          </a:xfrm>
          <a:solidFill>
            <a:schemeClr val="bg2">
              <a:alpha val="67000"/>
            </a:schemeClr>
          </a:solidFill>
        </p:spPr>
        <p:txBody>
          <a:bodyPr>
            <a:noAutofit/>
          </a:bodyPr>
          <a:lstStyle/>
          <a:p>
            <a:r>
              <a:rPr lang="en-US" sz="3200" b="1" dirty="0">
                <a:latin typeface="Caveat Bold"/>
                <a:cs typeface="Caveat Bold"/>
              </a:rPr>
              <a:t>Because of what Jesus has done for us on the cross, the meaning of the cross has changed dramatically.  From being a symbol of fear, judgement and shame, the cross has now become a symbol of hope, sacrifice, joy and freedom.</a:t>
            </a:r>
          </a:p>
        </p:txBody>
      </p:sp>
    </p:spTree>
    <p:extLst>
      <p:ext uri="{BB962C8B-B14F-4D97-AF65-F5344CB8AC3E}">
        <p14:creationId xmlns:p14="http://schemas.microsoft.com/office/powerpoint/2010/main" val="905754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
        <p:nvSpPr>
          <p:cNvPr id="8" name="Title 2"/>
          <p:cNvSpPr>
            <a:spLocks noGrp="1"/>
          </p:cNvSpPr>
          <p:nvPr>
            <p:ph type="ctrTitle"/>
          </p:nvPr>
        </p:nvSpPr>
        <p:spPr>
          <a:xfrm>
            <a:off x="249382" y="160718"/>
            <a:ext cx="8659091" cy="2984264"/>
          </a:xfrm>
          <a:solidFill>
            <a:schemeClr val="bg2">
              <a:alpha val="67000"/>
            </a:schemeClr>
          </a:solidFill>
        </p:spPr>
        <p:txBody>
          <a:bodyPr>
            <a:noAutofit/>
          </a:bodyPr>
          <a:lstStyle/>
          <a:p>
            <a:r>
              <a:rPr lang="en-US" sz="3200" b="1" dirty="0">
                <a:latin typeface="Caveat Bold"/>
                <a:cs typeface="Caveat Bold"/>
              </a:rPr>
              <a:t>The gospel is good news of victory, that Jesus has won the victory over Satan’s power on the cross. Jesus has pardoned all our sins, bringing new life to us, nailing the curse of sin on the cross and breaking the power of the authority of Satan, achieving total victory.</a:t>
            </a:r>
          </a:p>
        </p:txBody>
      </p:sp>
    </p:spTree>
    <p:extLst>
      <p:ext uri="{BB962C8B-B14F-4D97-AF65-F5344CB8AC3E}">
        <p14:creationId xmlns:p14="http://schemas.microsoft.com/office/powerpoint/2010/main" val="4082529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5">
            <a:extLst>
              <a:ext uri="{BEBA8EAE-BF5A-486C-A8C5-ECC9F3942E4B}">
                <a14:imgProps xmlns:a14="http://schemas.microsoft.com/office/drawing/2010/main">
                  <a14:imgLayer r:embed="rId6">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pic>
        <p:nvPicPr>
          <p:cNvPr id="5" name="y2mate.com - jesus_died_for_me_fcbc_adapted_from_jesus_film_-i7IcGGtbtM_720p.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9144000" cy="6858000"/>
          </a:xfrm>
          <a:prstGeom prst="rect">
            <a:avLst/>
          </a:prstGeom>
        </p:spPr>
      </p:pic>
    </p:spTree>
    <p:extLst>
      <p:ext uri="{BB962C8B-B14F-4D97-AF65-F5344CB8AC3E}">
        <p14:creationId xmlns:p14="http://schemas.microsoft.com/office/powerpoint/2010/main" val="27848549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pic>
        <p:nvPicPr>
          <p:cNvPr id="5" name="Picture 4"/>
          <p:cNvPicPr>
            <a:picLocks noChangeAspect="1"/>
          </p:cNvPicPr>
          <p:nvPr/>
        </p:nvPicPr>
        <p:blipFill>
          <a:blip r:embed="rId4"/>
          <a:stretch>
            <a:fillRect/>
          </a:stretch>
        </p:blipFill>
        <p:spPr>
          <a:xfrm>
            <a:off x="0" y="0"/>
            <a:ext cx="9144000" cy="6858000"/>
          </a:xfrm>
          <a:prstGeom prst="rect">
            <a:avLst/>
          </a:prstGeom>
        </p:spPr>
      </p:pic>
    </p:spTree>
    <p:extLst>
      <p:ext uri="{BB962C8B-B14F-4D97-AF65-F5344CB8AC3E}">
        <p14:creationId xmlns:p14="http://schemas.microsoft.com/office/powerpoint/2010/main" val="294731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sp>
        <p:nvSpPr>
          <p:cNvPr id="2" name="Title 1"/>
          <p:cNvSpPr>
            <a:spLocks noGrp="1"/>
          </p:cNvSpPr>
          <p:nvPr>
            <p:ph type="ctrTitle"/>
          </p:nvPr>
        </p:nvSpPr>
        <p:spPr>
          <a:xfrm>
            <a:off x="0" y="1721784"/>
            <a:ext cx="9144000" cy="1470025"/>
          </a:xfrm>
        </p:spPr>
        <p:txBody>
          <a:bodyPr>
            <a:noAutofit/>
          </a:bodyPr>
          <a:lstStyle/>
          <a:p>
            <a:r>
              <a:rPr lang="en-US" sz="7200" dirty="0">
                <a:solidFill>
                  <a:schemeClr val="tx1">
                    <a:lumMod val="75000"/>
                    <a:lumOff val="25000"/>
                  </a:schemeClr>
                </a:solidFill>
                <a:latin typeface="Mistral"/>
                <a:cs typeface="Mistral"/>
              </a:rPr>
              <a:t>He did not just die </a:t>
            </a:r>
            <a:br>
              <a:rPr lang="en-US" sz="7200" dirty="0">
                <a:solidFill>
                  <a:schemeClr val="tx1">
                    <a:lumMod val="75000"/>
                    <a:lumOff val="25000"/>
                  </a:schemeClr>
                </a:solidFill>
                <a:latin typeface="Mistral"/>
                <a:cs typeface="Mistral"/>
              </a:rPr>
            </a:br>
            <a:r>
              <a:rPr lang="en-US" sz="7200" dirty="0">
                <a:solidFill>
                  <a:schemeClr val="tx1">
                    <a:lumMod val="75000"/>
                    <a:lumOff val="25000"/>
                  </a:schemeClr>
                </a:solidFill>
                <a:latin typeface="Mistral"/>
                <a:cs typeface="Mistral"/>
              </a:rPr>
              <a:t>He ROSE AGAIN</a:t>
            </a:r>
            <a:br>
              <a:rPr lang="en-US" sz="7200" dirty="0">
                <a:solidFill>
                  <a:schemeClr val="tx1">
                    <a:lumMod val="75000"/>
                    <a:lumOff val="25000"/>
                  </a:schemeClr>
                </a:solidFill>
                <a:latin typeface="Mistral"/>
                <a:cs typeface="Mistral"/>
              </a:rPr>
            </a:br>
            <a:r>
              <a:rPr lang="en-US" sz="7200" dirty="0">
                <a:solidFill>
                  <a:schemeClr val="tx1">
                    <a:lumMod val="75000"/>
                    <a:lumOff val="25000"/>
                  </a:schemeClr>
                </a:solidFill>
                <a:latin typeface="Mistral"/>
                <a:cs typeface="Mistral"/>
              </a:rPr>
              <a:t>3 days later</a:t>
            </a:r>
          </a:p>
        </p:txBody>
      </p:sp>
    </p:spTree>
    <p:extLst>
      <p:ext uri="{BB962C8B-B14F-4D97-AF65-F5344CB8AC3E}">
        <p14:creationId xmlns:p14="http://schemas.microsoft.com/office/powerpoint/2010/main" val="2735930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sp>
        <p:nvSpPr>
          <p:cNvPr id="2" name="Title 1"/>
          <p:cNvSpPr>
            <a:spLocks noGrp="1"/>
          </p:cNvSpPr>
          <p:nvPr>
            <p:ph type="ctrTitle"/>
          </p:nvPr>
        </p:nvSpPr>
        <p:spPr>
          <a:xfrm>
            <a:off x="0" y="1721784"/>
            <a:ext cx="9144000" cy="1470025"/>
          </a:xfrm>
        </p:spPr>
        <p:txBody>
          <a:bodyPr>
            <a:noAutofit/>
          </a:bodyPr>
          <a:lstStyle/>
          <a:p>
            <a:r>
              <a:rPr lang="en-US" sz="7200" dirty="0">
                <a:solidFill>
                  <a:schemeClr val="tx1">
                    <a:lumMod val="75000"/>
                    <a:lumOff val="25000"/>
                  </a:schemeClr>
                </a:solidFill>
                <a:latin typeface="Mistral"/>
                <a:cs typeface="Mistral"/>
              </a:rPr>
              <a:t>Jesus OVERCAME </a:t>
            </a:r>
            <a:br>
              <a:rPr lang="en-US" sz="7200" dirty="0">
                <a:solidFill>
                  <a:schemeClr val="tx1">
                    <a:lumMod val="75000"/>
                    <a:lumOff val="25000"/>
                  </a:schemeClr>
                </a:solidFill>
                <a:latin typeface="Mistral"/>
                <a:cs typeface="Mistral"/>
              </a:rPr>
            </a:br>
            <a:r>
              <a:rPr lang="en-US" sz="7200" dirty="0">
                <a:solidFill>
                  <a:schemeClr val="tx1">
                    <a:lumMod val="75000"/>
                    <a:lumOff val="25000"/>
                  </a:schemeClr>
                </a:solidFill>
                <a:latin typeface="Mistral"/>
                <a:cs typeface="Mistral"/>
              </a:rPr>
              <a:t>the power of darkness </a:t>
            </a:r>
            <a:br>
              <a:rPr lang="en-US" sz="7200" dirty="0">
                <a:solidFill>
                  <a:schemeClr val="tx1">
                    <a:lumMod val="75000"/>
                    <a:lumOff val="25000"/>
                  </a:schemeClr>
                </a:solidFill>
                <a:latin typeface="Mistral"/>
                <a:cs typeface="Mistral"/>
              </a:rPr>
            </a:br>
            <a:r>
              <a:rPr lang="en-US" sz="7200" dirty="0">
                <a:solidFill>
                  <a:schemeClr val="tx1">
                    <a:lumMod val="75000"/>
                    <a:lumOff val="25000"/>
                  </a:schemeClr>
                </a:solidFill>
                <a:latin typeface="Mistral"/>
                <a:cs typeface="Mistral"/>
              </a:rPr>
              <a:t>on the CROSS</a:t>
            </a:r>
          </a:p>
        </p:txBody>
      </p:sp>
    </p:spTree>
    <p:extLst>
      <p:ext uri="{BB962C8B-B14F-4D97-AF65-F5344CB8AC3E}">
        <p14:creationId xmlns:p14="http://schemas.microsoft.com/office/powerpoint/2010/main" val="1409620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sp>
        <p:nvSpPr>
          <p:cNvPr id="2" name="Title 1"/>
          <p:cNvSpPr>
            <a:spLocks noGrp="1"/>
          </p:cNvSpPr>
          <p:nvPr>
            <p:ph type="ctrTitle"/>
          </p:nvPr>
        </p:nvSpPr>
        <p:spPr>
          <a:xfrm>
            <a:off x="-1" y="1721784"/>
            <a:ext cx="9144001" cy="2379161"/>
          </a:xfrm>
        </p:spPr>
        <p:txBody>
          <a:bodyPr>
            <a:noAutofit/>
          </a:bodyPr>
          <a:lstStyle/>
          <a:p>
            <a:r>
              <a:rPr lang="en-US" sz="7200" dirty="0">
                <a:solidFill>
                  <a:schemeClr val="tx1">
                    <a:lumMod val="75000"/>
                    <a:lumOff val="25000"/>
                  </a:schemeClr>
                </a:solidFill>
                <a:latin typeface="Mistral"/>
                <a:cs typeface="Mistral"/>
              </a:rPr>
              <a:t>By BELIEVING in Him, </a:t>
            </a:r>
            <a:br>
              <a:rPr lang="en-US" sz="7200" dirty="0">
                <a:solidFill>
                  <a:schemeClr val="tx1">
                    <a:lumMod val="75000"/>
                    <a:lumOff val="25000"/>
                  </a:schemeClr>
                </a:solidFill>
                <a:latin typeface="Mistral"/>
                <a:cs typeface="Mistral"/>
              </a:rPr>
            </a:br>
            <a:r>
              <a:rPr lang="en-US" sz="7200" dirty="0">
                <a:solidFill>
                  <a:schemeClr val="tx1">
                    <a:lumMod val="75000"/>
                    <a:lumOff val="25000"/>
                  </a:schemeClr>
                </a:solidFill>
                <a:latin typeface="Mistral"/>
                <a:cs typeface="Mistral"/>
              </a:rPr>
              <a:t>we can have the power </a:t>
            </a:r>
            <a:br>
              <a:rPr lang="en-US" sz="7200" dirty="0">
                <a:solidFill>
                  <a:schemeClr val="tx1">
                    <a:lumMod val="75000"/>
                    <a:lumOff val="25000"/>
                  </a:schemeClr>
                </a:solidFill>
                <a:latin typeface="Mistral"/>
                <a:cs typeface="Mistral"/>
              </a:rPr>
            </a:br>
            <a:r>
              <a:rPr lang="en-US" sz="7200" dirty="0">
                <a:solidFill>
                  <a:schemeClr val="tx1">
                    <a:lumMod val="75000"/>
                    <a:lumOff val="25000"/>
                  </a:schemeClr>
                </a:solidFill>
                <a:latin typeface="Mistral"/>
                <a:cs typeface="Mistral"/>
              </a:rPr>
              <a:t>to BREAK AWAY from DARKNESS</a:t>
            </a:r>
          </a:p>
        </p:txBody>
      </p:sp>
    </p:spTree>
    <p:extLst>
      <p:ext uri="{BB962C8B-B14F-4D97-AF65-F5344CB8AC3E}">
        <p14:creationId xmlns:p14="http://schemas.microsoft.com/office/powerpoint/2010/main" val="1101011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sp>
        <p:nvSpPr>
          <p:cNvPr id="2" name="Title 1"/>
          <p:cNvSpPr>
            <a:spLocks noGrp="1"/>
          </p:cNvSpPr>
          <p:nvPr>
            <p:ph type="ctrTitle"/>
          </p:nvPr>
        </p:nvSpPr>
        <p:spPr>
          <a:xfrm>
            <a:off x="-1" y="1721784"/>
            <a:ext cx="9144001" cy="1470025"/>
          </a:xfrm>
        </p:spPr>
        <p:txBody>
          <a:bodyPr>
            <a:noAutofit/>
          </a:bodyPr>
          <a:lstStyle/>
          <a:p>
            <a:r>
              <a:rPr lang="en-US" sz="7200" dirty="0">
                <a:solidFill>
                  <a:schemeClr val="tx1">
                    <a:lumMod val="75000"/>
                    <a:lumOff val="25000"/>
                  </a:schemeClr>
                </a:solidFill>
                <a:latin typeface="Mistral"/>
                <a:cs typeface="Mistral"/>
              </a:rPr>
              <a:t>We can MOVE into </a:t>
            </a:r>
            <a:br>
              <a:rPr lang="en-US" sz="7200" dirty="0">
                <a:solidFill>
                  <a:schemeClr val="tx1">
                    <a:lumMod val="75000"/>
                    <a:lumOff val="25000"/>
                  </a:schemeClr>
                </a:solidFill>
                <a:latin typeface="Mistral"/>
                <a:cs typeface="Mistral"/>
              </a:rPr>
            </a:br>
            <a:r>
              <a:rPr lang="en-US" sz="7200" dirty="0">
                <a:solidFill>
                  <a:schemeClr val="tx1">
                    <a:lumMod val="75000"/>
                    <a:lumOff val="25000"/>
                  </a:schemeClr>
                </a:solidFill>
                <a:latin typeface="Mistral"/>
                <a:cs typeface="Mistral"/>
              </a:rPr>
              <a:t>the KINGDOM OF LIGHT, </a:t>
            </a:r>
            <a:br>
              <a:rPr lang="en-US" sz="7200" dirty="0">
                <a:solidFill>
                  <a:schemeClr val="tx1">
                    <a:lumMod val="75000"/>
                    <a:lumOff val="25000"/>
                  </a:schemeClr>
                </a:solidFill>
                <a:latin typeface="Mistral"/>
                <a:cs typeface="Mistral"/>
              </a:rPr>
            </a:br>
            <a:r>
              <a:rPr lang="en-US" sz="7200" dirty="0">
                <a:solidFill>
                  <a:schemeClr val="tx1">
                    <a:lumMod val="75000"/>
                    <a:lumOff val="25000"/>
                  </a:schemeClr>
                </a:solidFill>
                <a:latin typeface="Mistral"/>
                <a:cs typeface="Mistral"/>
              </a:rPr>
              <a:t>and live a VICTORIOUS LIFE</a:t>
            </a:r>
          </a:p>
        </p:txBody>
      </p:sp>
    </p:spTree>
    <p:extLst>
      <p:ext uri="{BB962C8B-B14F-4D97-AF65-F5344CB8AC3E}">
        <p14:creationId xmlns:p14="http://schemas.microsoft.com/office/powerpoint/2010/main" val="37343921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sp>
        <p:nvSpPr>
          <p:cNvPr id="2" name="Title 1"/>
          <p:cNvSpPr>
            <a:spLocks noGrp="1"/>
          </p:cNvSpPr>
          <p:nvPr>
            <p:ph type="ctrTitle"/>
          </p:nvPr>
        </p:nvSpPr>
        <p:spPr>
          <a:xfrm>
            <a:off x="-1" y="1721784"/>
            <a:ext cx="9144001" cy="2323743"/>
          </a:xfrm>
        </p:spPr>
        <p:txBody>
          <a:bodyPr>
            <a:noAutofit/>
          </a:bodyPr>
          <a:lstStyle/>
          <a:p>
            <a:r>
              <a:rPr lang="en-US" sz="7200" dirty="0">
                <a:solidFill>
                  <a:schemeClr val="tx1">
                    <a:lumMod val="75000"/>
                    <a:lumOff val="25000"/>
                  </a:schemeClr>
                </a:solidFill>
                <a:latin typeface="Mistral"/>
                <a:cs typeface="Mistral"/>
              </a:rPr>
              <a:t>Will you believe ?</a:t>
            </a:r>
            <a:br>
              <a:rPr lang="en-US" sz="7200" dirty="0">
                <a:solidFill>
                  <a:schemeClr val="tx1">
                    <a:lumMod val="75000"/>
                    <a:lumOff val="25000"/>
                  </a:schemeClr>
                </a:solidFill>
                <a:latin typeface="Mistral"/>
                <a:cs typeface="Mistral"/>
              </a:rPr>
            </a:br>
            <a:r>
              <a:rPr lang="en-US" sz="7200" dirty="0">
                <a:solidFill>
                  <a:schemeClr val="tx1">
                    <a:lumMod val="75000"/>
                    <a:lumOff val="25000"/>
                  </a:schemeClr>
                </a:solidFill>
                <a:latin typeface="Mistral"/>
                <a:cs typeface="Mistral"/>
              </a:rPr>
              <a:t>Only JESUS can give </a:t>
            </a:r>
            <a:br>
              <a:rPr lang="en-US" sz="7200" dirty="0">
                <a:solidFill>
                  <a:schemeClr val="tx1">
                    <a:lumMod val="75000"/>
                    <a:lumOff val="25000"/>
                  </a:schemeClr>
                </a:solidFill>
                <a:latin typeface="Mistral"/>
                <a:cs typeface="Mistral"/>
              </a:rPr>
            </a:br>
            <a:r>
              <a:rPr lang="en-US" sz="7200" dirty="0">
                <a:solidFill>
                  <a:schemeClr val="tx1">
                    <a:lumMod val="75000"/>
                    <a:lumOff val="25000"/>
                  </a:schemeClr>
                </a:solidFill>
                <a:latin typeface="Mistral"/>
                <a:cs typeface="Mistral"/>
              </a:rPr>
              <a:t>you VICTORY</a:t>
            </a:r>
            <a:br>
              <a:rPr lang="en-US" sz="7200" dirty="0">
                <a:solidFill>
                  <a:schemeClr val="tx1">
                    <a:lumMod val="75000"/>
                    <a:lumOff val="25000"/>
                  </a:schemeClr>
                </a:solidFill>
                <a:latin typeface="Mistral"/>
                <a:cs typeface="Mistral"/>
              </a:rPr>
            </a:br>
            <a:r>
              <a:rPr lang="en-US" sz="7200" dirty="0">
                <a:solidFill>
                  <a:schemeClr val="tx1">
                    <a:lumMod val="75000"/>
                    <a:lumOff val="25000"/>
                  </a:schemeClr>
                </a:solidFill>
                <a:latin typeface="Mistral"/>
                <a:cs typeface="Mistral"/>
              </a:rPr>
              <a:t>Pray along with us !</a:t>
            </a:r>
          </a:p>
        </p:txBody>
      </p:sp>
    </p:spTree>
    <p:extLst>
      <p:ext uri="{BB962C8B-B14F-4D97-AF65-F5344CB8AC3E}">
        <p14:creationId xmlns:p14="http://schemas.microsoft.com/office/powerpoint/2010/main" val="3797445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artisticLineDrawing/>
                    </a14:imgEffect>
                    <a14:imgEffect>
                      <a14:brightnessContrast contrast="20000"/>
                    </a14:imgEffect>
                  </a14:imgLayer>
                </a14:imgProps>
              </a:ext>
            </a:extLst>
          </a:blip>
          <a:srcRect t="3298"/>
          <a:stretch/>
        </p:blipFill>
        <p:spPr>
          <a:xfrm>
            <a:off x="0" y="0"/>
            <a:ext cx="9144000" cy="6858000"/>
          </a:xfrm>
          <a:prstGeom prst="rect">
            <a:avLst/>
          </a:prstGeom>
        </p:spPr>
      </p:pic>
      <p:sp>
        <p:nvSpPr>
          <p:cNvPr id="2" name="Title 1"/>
          <p:cNvSpPr>
            <a:spLocks noGrp="1"/>
          </p:cNvSpPr>
          <p:nvPr>
            <p:ph type="ctrTitle"/>
          </p:nvPr>
        </p:nvSpPr>
        <p:spPr>
          <a:xfrm>
            <a:off x="0" y="1721784"/>
            <a:ext cx="9144000" cy="1470025"/>
          </a:xfrm>
        </p:spPr>
        <p:txBody>
          <a:bodyPr>
            <a:noAutofit/>
          </a:bodyPr>
          <a:lstStyle/>
          <a:p>
            <a:r>
              <a:rPr lang="en-US" sz="7200" dirty="0">
                <a:solidFill>
                  <a:schemeClr val="tx1">
                    <a:lumMod val="75000"/>
                    <a:lumOff val="25000"/>
                  </a:schemeClr>
                </a:solidFill>
                <a:latin typeface="Mistral"/>
                <a:cs typeface="Mistral"/>
              </a:rPr>
              <a:t>How can we </a:t>
            </a:r>
            <a:br>
              <a:rPr lang="en-US" sz="7200" dirty="0">
                <a:solidFill>
                  <a:schemeClr val="tx1">
                    <a:lumMod val="75000"/>
                    <a:lumOff val="25000"/>
                  </a:schemeClr>
                </a:solidFill>
                <a:latin typeface="Mistral"/>
                <a:cs typeface="Mistral"/>
              </a:rPr>
            </a:br>
            <a:r>
              <a:rPr lang="en-US" sz="7200" dirty="0">
                <a:solidFill>
                  <a:schemeClr val="tx1">
                    <a:lumMod val="75000"/>
                    <a:lumOff val="25000"/>
                  </a:schemeClr>
                </a:solidFill>
                <a:latin typeface="Mistral"/>
                <a:cs typeface="Mistral"/>
              </a:rPr>
              <a:t>PRAY for YOU</a:t>
            </a:r>
            <a:br>
              <a:rPr lang="en-US" sz="7200" dirty="0">
                <a:solidFill>
                  <a:schemeClr val="tx1">
                    <a:lumMod val="75000"/>
                    <a:lumOff val="25000"/>
                  </a:schemeClr>
                </a:solidFill>
                <a:latin typeface="Mistral"/>
                <a:cs typeface="Mistral"/>
              </a:rPr>
            </a:br>
            <a:r>
              <a:rPr lang="en-US" sz="7200" dirty="0">
                <a:solidFill>
                  <a:schemeClr val="tx1">
                    <a:lumMod val="75000"/>
                    <a:lumOff val="25000"/>
                  </a:schemeClr>
                </a:solidFill>
                <a:latin typeface="Mistral"/>
                <a:cs typeface="Mistral"/>
              </a:rPr>
              <a:t>to have VICTORY in LIFE ?</a:t>
            </a:r>
          </a:p>
        </p:txBody>
      </p:sp>
    </p:spTree>
    <p:extLst>
      <p:ext uri="{BB962C8B-B14F-4D97-AF65-F5344CB8AC3E}">
        <p14:creationId xmlns:p14="http://schemas.microsoft.com/office/powerpoint/2010/main" val="5486532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3629883" y="2393002"/>
            <a:ext cx="5368974" cy="1470025"/>
          </a:xfrm>
        </p:spPr>
        <p:txBody>
          <a:bodyPr>
            <a:noAutofit/>
          </a:bodyPr>
          <a:lstStyle/>
          <a:p>
            <a:r>
              <a:rPr lang="en-US" sz="7200" dirty="0">
                <a:solidFill>
                  <a:schemeClr val="bg1"/>
                </a:solidFill>
                <a:latin typeface="Mistral"/>
                <a:cs typeface="Mistral"/>
              </a:rPr>
              <a:t>DESSERT</a:t>
            </a:r>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0" b="100000" l="0" r="99813"/>
                    </a14:imgEffect>
                  </a14:imgLayer>
                </a14:imgProps>
              </a:ext>
            </a:extLst>
          </a:blip>
          <a:stretch>
            <a:fillRect/>
          </a:stretch>
        </p:blipFill>
        <p:spPr>
          <a:xfrm>
            <a:off x="3775026" y="4408806"/>
            <a:ext cx="3683000" cy="2449194"/>
          </a:xfrm>
          <a:prstGeom prst="rect">
            <a:avLst/>
          </a:prstGeom>
        </p:spPr>
      </p:pic>
      <p:pic>
        <p:nvPicPr>
          <p:cNvPr id="3" name="Picture 2"/>
          <p:cNvPicPr>
            <a:picLocks noChangeAspect="1"/>
          </p:cNvPicPr>
          <p:nvPr/>
        </p:nvPicPr>
        <p:blipFill>
          <a:blip r:embed="rId6">
            <a:extLst>
              <a:ext uri="{BEBA8EAE-BF5A-486C-A8C5-ECC9F3942E4B}">
                <a14:imgProps xmlns:a14="http://schemas.microsoft.com/office/drawing/2010/main">
                  <a14:imgLayer r:embed="rId7">
                    <a14:imgEffect>
                      <a14:backgroundRemoval t="10000" b="90000" l="0" r="89990"/>
                    </a14:imgEffect>
                  </a14:imgLayer>
                </a14:imgProps>
              </a:ext>
            </a:extLst>
          </a:blip>
          <a:stretch>
            <a:fillRect/>
          </a:stretch>
        </p:blipFill>
        <p:spPr>
          <a:xfrm flipH="1">
            <a:off x="5805940" y="4172165"/>
            <a:ext cx="3338060" cy="2685835"/>
          </a:xfrm>
          <a:prstGeom prst="rect">
            <a:avLst/>
          </a:prstGeom>
        </p:spPr>
      </p:pic>
    </p:spTree>
    <p:extLst>
      <p:ext uri="{BB962C8B-B14F-4D97-AF65-F5344CB8AC3E}">
        <p14:creationId xmlns:p14="http://schemas.microsoft.com/office/powerpoint/2010/main" val="1481075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639</TotalTime>
  <Words>401</Words>
  <Application>Microsoft Macintosh PowerPoint</Application>
  <PresentationFormat>On-screen Show (4:3)</PresentationFormat>
  <Paragraphs>34</Paragraphs>
  <Slides>30</Slides>
  <Notes>3</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Caveat Bold</vt:lpstr>
      <vt:lpstr>Comic Sans MS</vt:lpstr>
      <vt:lpstr>Mistral</vt:lpstr>
      <vt:lpstr>Office Theme</vt:lpstr>
      <vt:lpstr>Finding Victory in Life</vt:lpstr>
      <vt:lpstr>DINNER</vt:lpstr>
      <vt:lpstr>Happiness Bag Fun rewards and food await for you </vt:lpstr>
      <vt:lpstr>LOCAL GAMES</vt:lpstr>
      <vt:lpstr>PowerPoint Presentation</vt:lpstr>
      <vt:lpstr>PowerPoint Presentation</vt:lpstr>
      <vt:lpstr>PowerPoint Presentation</vt:lpstr>
      <vt:lpstr>SAMANTHA story</vt:lpstr>
      <vt:lpstr>PowerPoint Presentation</vt:lpstr>
      <vt:lpstr>PowerPoint Presentation</vt:lpstr>
      <vt:lpstr>Each of us comes into this world with a huge problem. What makes matters worse is that all      of our self-efforts to solve this problem leads to a greater cycle of futility and despair.   Jesus became the curse for us on the cross. </vt:lpstr>
      <vt:lpstr>Colossians 1:13 “For He has rescued us from the dominion of darkness and brought us into the kingdom of the Son He loves”</vt:lpstr>
      <vt:lpstr>There are many problems we face in life,  which cause us to fall into sorrow and darkness</vt:lpstr>
      <vt:lpstr>This is because the power of darkness  has gained control over our lives</vt:lpstr>
      <vt:lpstr> A little boy visiting his grandparents was given his first slingshot.  He practiced in the woods, but could never hit his target.  As he came back to Grandma’s backyard, he saw her pet duck.  On an impulse he took aim and let fly.  The stone hit, and the duck fell dead.  The boy panicked.  Desperately he hid the dead duck in the wood pile, only to look up and see his sister watching.  Sally had seen it all, but she said nothing.  After lunch, Grandma said, “Sally, let’s wash the dishes.”  But Sally said, “Johnny told me he wanted to help in the kitchen today.  Didn’t you Johnny?”  And she whispered to him, “Remember the duck!”  So Johnny did the dishes.   </vt:lpstr>
      <vt:lpstr> Later, Grandpa asked if the children wanted to go fishing.  Grandma said, “I’m sorry, but I need Sally to help me make supper.”  Sally smiled and said, “That’s all taken care of.  Johnny wants to do it.”  Again she whispered, “Remember the duck.”  Johnny stayed while Sally went fishing.  After several days of doing both his own chores and  Sally’s, Johnny finally couldn’t stand it.  He confessed to Grandma that he’d killed the duck.  “I know, Johnny,” she said, giving him a hug.  “I was standing at the window that day and saw the whole thing.  Because I love you, I forgave you.  But I wondered how  long you would let Sally make a slave of you.”  </vt:lpstr>
      <vt:lpstr>“You were bought at a price; do not become slaves of men.” (1 Corinthians 7:23) Jesus died on the cross to set you free</vt:lpstr>
      <vt:lpstr>PowerPoint Presentation</vt:lpstr>
      <vt:lpstr>Jesus is God and He can help us with our daily struggles with sin.  Today we will declare victory through the cross.  The problems with sin in our lives make us feel defeated and lose hope.  Let’s ask Jesus to give us a divine exchange at the cross! </vt:lpstr>
      <vt:lpstr>Because of what Jesus has done for us on the cross, the meaning of the cross has changed dramatically.  From being a symbol of fear, judgement and shame, the cross has now become a symbol of hope, sacrifice, joy and freedom.</vt:lpstr>
      <vt:lpstr>The gospel is good news of victory, that Jesus has won the victory over Satan’s power on the cross. Jesus has pardoned all our sins, bringing new life to us, nailing the curse of sin on the cross and breaking the power of the authority of Satan, achieving total victory.</vt:lpstr>
      <vt:lpstr>PowerPoint Presentation</vt:lpstr>
      <vt:lpstr>PowerPoint Presentation</vt:lpstr>
      <vt:lpstr>He did not just die  He ROSE AGAIN 3 days later</vt:lpstr>
      <vt:lpstr>Jesus OVERCAME  the power of darkness  on the CROSS</vt:lpstr>
      <vt:lpstr>By BELIEVING in Him,  we can have the power  to BREAK AWAY from DARKNESS</vt:lpstr>
      <vt:lpstr>We can MOVE into  the KINGDOM OF LIGHT,  and live a VICTORIOUS LIFE</vt:lpstr>
      <vt:lpstr>Will you believe ? Only JESUS can give  you VICTORY Pray along with us !</vt:lpstr>
      <vt:lpstr>How can we  PRAY for YOU to have VICTORY in LIFE ?</vt:lpstr>
      <vt:lpstr>DESSERT</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Finding Victory in Life</dc:title>
  <dc:creator>Joanna</dc:creator>
  <cp:lastModifiedBy>Yong Tai Tong</cp:lastModifiedBy>
  <cp:revision>27</cp:revision>
  <dcterms:created xsi:type="dcterms:W3CDTF">2019-04-05T09:38:30Z</dcterms:created>
  <dcterms:modified xsi:type="dcterms:W3CDTF">2019-07-23T10:11:22Z</dcterms:modified>
</cp:coreProperties>
</file>