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91" r:id="rId3"/>
    <p:sldId id="257" r:id="rId4"/>
    <p:sldId id="294" r:id="rId5"/>
    <p:sldId id="296" r:id="rId6"/>
    <p:sldId id="297" r:id="rId7"/>
    <p:sldId id="292" r:id="rId8"/>
    <p:sldId id="290" r:id="rId9"/>
    <p:sldId id="263" r:id="rId10"/>
    <p:sldId id="303" r:id="rId11"/>
    <p:sldId id="266" r:id="rId12"/>
    <p:sldId id="293" r:id="rId13"/>
    <p:sldId id="298" r:id="rId14"/>
    <p:sldId id="299" r:id="rId15"/>
    <p:sldId id="283" r:id="rId16"/>
    <p:sldId id="284" r:id="rId17"/>
    <p:sldId id="260" r:id="rId18"/>
    <p:sldId id="281" r:id="rId19"/>
    <p:sldId id="282" r:id="rId20"/>
    <p:sldId id="285" r:id="rId21"/>
    <p:sldId id="286" r:id="rId22"/>
    <p:sldId id="287" r:id="rId23"/>
    <p:sldId id="288" r:id="rId24"/>
    <p:sldId id="289" r:id="rId25"/>
    <p:sldId id="300" r:id="rId26"/>
    <p:sldId id="304" r:id="rId27"/>
    <p:sldId id="262" r:id="rId28"/>
    <p:sldId id="301" r:id="rId29"/>
    <p:sldId id="302"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39" autoAdjust="0"/>
    <p:restoredTop sz="89001" autoAdjust="0"/>
  </p:normalViewPr>
  <p:slideViewPr>
    <p:cSldViewPr snapToGrid="0" snapToObjects="1">
      <p:cViewPr varScale="1">
        <p:scale>
          <a:sx n="52" d="100"/>
          <a:sy n="52" d="100"/>
        </p:scale>
        <p:origin x="67" y="49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83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980A35-B8AC-4B41-995F-8ECF509D400C}" type="datetimeFigureOut">
              <a:rPr lang="en-SG" smtClean="0"/>
              <a:t>23/8/2019</a:t>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F8A6A-E8C7-4185-8A50-0209F35C92F2}" type="slidenum">
              <a:rPr lang="en-SG" smtClean="0"/>
              <a:t>‹#›</a:t>
            </a:fld>
            <a:endParaRPr lang="en-SG"/>
          </a:p>
        </p:txBody>
      </p:sp>
    </p:spTree>
    <p:extLst>
      <p:ext uri="{BB962C8B-B14F-4D97-AF65-F5344CB8AC3E}">
        <p14:creationId xmlns:p14="http://schemas.microsoft.com/office/powerpoint/2010/main" val="1839418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youtu.be/z1rKFNh-pj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KD-agMT-5uk"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1: True Happiness</a:t>
            </a:r>
          </a:p>
          <a:p>
            <a:r>
              <a:rPr lang="en-US" sz="1200" b="1" kern="1200" dirty="0">
                <a:solidFill>
                  <a:schemeClr val="tx1"/>
                </a:solidFill>
                <a:effectLst/>
                <a:latin typeface="+mn-lt"/>
                <a:ea typeface="+mn-ea"/>
                <a:cs typeface="+mn-cs"/>
              </a:rPr>
              <a:t>Key points for sharing:</a:t>
            </a:r>
            <a:endParaRPr lang="en-S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Everyone desires a happy life, </a:t>
            </a:r>
            <a:r>
              <a:rPr lang="en-US" sz="1200" kern="1200">
                <a:solidFill>
                  <a:schemeClr val="tx1"/>
                </a:solidFill>
                <a:effectLst/>
                <a:latin typeface="+mn-lt"/>
                <a:ea typeface="+mn-ea"/>
                <a:cs typeface="+mn-cs"/>
              </a:rPr>
              <a:t>therefore we </a:t>
            </a:r>
            <a:r>
              <a:rPr lang="en-US" sz="1200" kern="1200" dirty="0">
                <a:solidFill>
                  <a:schemeClr val="tx1"/>
                </a:solidFill>
                <a:effectLst/>
                <a:latin typeface="+mn-lt"/>
                <a:ea typeface="+mn-ea"/>
                <a:cs typeface="+mn-cs"/>
              </a:rPr>
              <a:t>want to know </a:t>
            </a:r>
            <a:r>
              <a:rPr lang="en-US" sz="1200" kern="1200">
                <a:solidFill>
                  <a:schemeClr val="tx1"/>
                </a:solidFill>
                <a:effectLst/>
                <a:latin typeface="+mn-lt"/>
                <a:ea typeface="+mn-ea"/>
                <a:cs typeface="+mn-cs"/>
              </a:rPr>
              <a:t>what makes people unhappy </a:t>
            </a:r>
            <a:r>
              <a:rPr lang="en-US" sz="1200" kern="1200" dirty="0">
                <a:solidFill>
                  <a:schemeClr val="tx1"/>
                </a:solidFill>
                <a:effectLst/>
                <a:latin typeface="+mn-lt"/>
                <a:ea typeface="+mn-ea"/>
                <a:cs typeface="+mn-cs"/>
              </a:rPr>
              <a:t>and how to achieve happiness.</a:t>
            </a:r>
            <a:endParaRPr lang="en-SG"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answer is knowing that Jesus is true happiness</a:t>
            </a:r>
            <a:endParaRPr lang="en-S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-Friends, welcome to our gathering . </a:t>
            </a:r>
          </a:p>
          <a:p>
            <a:r>
              <a:rPr lang="en-US"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endParaRPr lang="en-SG" dirty="0"/>
          </a:p>
        </p:txBody>
      </p:sp>
      <p:sp>
        <p:nvSpPr>
          <p:cNvPr id="4" name="Slide Number Placeholder 3"/>
          <p:cNvSpPr>
            <a:spLocks noGrp="1"/>
          </p:cNvSpPr>
          <p:nvPr>
            <p:ph type="sldNum" sz="quarter" idx="10"/>
          </p:nvPr>
        </p:nvSpPr>
        <p:spPr/>
        <p:txBody>
          <a:bodyPr/>
          <a:lstStyle/>
          <a:p>
            <a:fld id="{053F8A6A-E8C7-4185-8A50-0209F35C92F2}" type="slidenum">
              <a:rPr lang="en-SG" smtClean="0"/>
              <a:t>1</a:t>
            </a:fld>
            <a:endParaRPr lang="en-SG"/>
          </a:p>
        </p:txBody>
      </p:sp>
    </p:spTree>
    <p:extLst>
      <p:ext uri="{BB962C8B-B14F-4D97-AF65-F5344CB8AC3E}">
        <p14:creationId xmlns:p14="http://schemas.microsoft.com/office/powerpoint/2010/main" val="1141706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Ice breaker 1:</a:t>
            </a:r>
          </a:p>
          <a:p>
            <a:r>
              <a:rPr lang="en-US" sz="1200" b="0" i="0" u="none" strike="noStrike" kern="1200" dirty="0">
                <a:solidFill>
                  <a:schemeClr val="tx1"/>
                </a:solidFill>
                <a:effectLst/>
                <a:latin typeface="+mn-lt"/>
                <a:ea typeface="+mn-ea"/>
                <a:cs typeface="+mn-cs"/>
              </a:rPr>
              <a:t>Pass a bag of M&amp;M’s around and tell everyone to take a few. Then, before they eat them ask them to share something for every M&amp;M they took, according to the </a:t>
            </a:r>
            <a:r>
              <a:rPr lang="en-US" sz="1200" b="0" i="0" u="none" strike="noStrike" kern="1200" dirty="0" err="1">
                <a:solidFill>
                  <a:schemeClr val="tx1"/>
                </a:solidFill>
                <a:effectLst/>
                <a:latin typeface="+mn-lt"/>
                <a:ea typeface="+mn-ea"/>
                <a:cs typeface="+mn-cs"/>
              </a:rPr>
              <a:t>colours</a:t>
            </a:r>
            <a:r>
              <a:rPr lang="en-US" sz="1200" b="0" i="0" u="none" strike="noStrike" kern="1200" dirty="0">
                <a:solidFill>
                  <a:schemeClr val="tx1"/>
                </a:solidFill>
                <a:effectLst/>
                <a:latin typeface="+mn-lt"/>
                <a:ea typeface="+mn-ea"/>
                <a:cs typeface="+mn-cs"/>
              </a:rPr>
              <a:t> of their M&amp;Ms. </a:t>
            </a:r>
            <a:endParaRPr lang="en-SG" dirty="0"/>
          </a:p>
        </p:txBody>
      </p:sp>
      <p:sp>
        <p:nvSpPr>
          <p:cNvPr id="4" name="Slide Number Placeholder 3"/>
          <p:cNvSpPr>
            <a:spLocks noGrp="1"/>
          </p:cNvSpPr>
          <p:nvPr>
            <p:ph type="sldNum" sz="quarter" idx="10"/>
          </p:nvPr>
        </p:nvSpPr>
        <p:spPr/>
        <p:txBody>
          <a:bodyPr/>
          <a:lstStyle/>
          <a:p>
            <a:fld id="{053F8A6A-E8C7-4185-8A50-0209F35C92F2}" type="slidenum">
              <a:rPr lang="en-SG" smtClean="0"/>
              <a:t>8</a:t>
            </a:fld>
            <a:endParaRPr lang="en-SG"/>
          </a:p>
        </p:txBody>
      </p:sp>
    </p:spTree>
    <p:extLst>
      <p:ext uri="{BB962C8B-B14F-4D97-AF65-F5344CB8AC3E}">
        <p14:creationId xmlns:p14="http://schemas.microsoft.com/office/powerpoint/2010/main" val="249954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你也可以</a:t>
            </a:r>
            <a:r>
              <a:rPr lang="zh-CN" altLang="en-US" baseline="0" dirty="0" smtClean="0"/>
              <a:t> </a:t>
            </a:r>
            <a:r>
              <a:rPr lang="en-US" altLang="zh-CN" dirty="0" err="1" smtClean="0"/>
              <a:t>youTube</a:t>
            </a:r>
            <a:r>
              <a:rPr lang="en-US" altLang="zh-CN" dirty="0" smtClean="0"/>
              <a:t> </a:t>
            </a:r>
            <a:r>
              <a:rPr lang="zh-CN" altLang="en-US" dirty="0" smtClean="0"/>
              <a:t>播放，网址：</a:t>
            </a:r>
            <a:endParaRPr lang="en-US" altLang="zh-CN" dirty="0" smtClean="0"/>
          </a:p>
          <a:p>
            <a:endParaRPr lang="en-US" dirty="0"/>
          </a:p>
          <a:p>
            <a:r>
              <a:rPr lang="en-US" sz="1200" kern="1200" dirty="0" err="1" smtClean="0">
                <a:solidFill>
                  <a:schemeClr val="tx1"/>
                </a:solidFill>
                <a:effectLst/>
                <a:latin typeface="+mn-lt"/>
                <a:ea typeface="+mn-ea"/>
                <a:cs typeface="+mn-cs"/>
              </a:rPr>
              <a:t>幸福</a:t>
            </a:r>
            <a:r>
              <a:rPr lang="en-SG" sz="1200" kern="1200" dirty="0" smtClean="0">
                <a:solidFill>
                  <a:schemeClr val="tx1"/>
                </a:solidFill>
                <a:effectLst/>
                <a:latin typeface="+mn-lt"/>
                <a:ea typeface="+mn-ea"/>
                <a:cs typeface="+mn-cs"/>
              </a:rPr>
              <a:t>  </a:t>
            </a:r>
            <a:r>
              <a:rPr lang="en-SG" sz="1200" u="sng" kern="1200" dirty="0" smtClean="0">
                <a:solidFill>
                  <a:schemeClr val="tx1"/>
                </a:solidFill>
                <a:effectLst/>
                <a:latin typeface="+mn-lt"/>
                <a:ea typeface="+mn-ea"/>
                <a:cs typeface="+mn-cs"/>
                <a:hlinkClick r:id="rId3"/>
              </a:rPr>
              <a:t>https://youtu.be/z1rKFNh-pjs</a:t>
            </a:r>
            <a:r>
              <a:rPr lang="en-SG" sz="1200" kern="1200" dirty="0" smtClean="0">
                <a:solidFill>
                  <a:schemeClr val="tx1"/>
                </a:solidFill>
                <a:effectLst/>
                <a:latin typeface="+mn-lt"/>
                <a:ea typeface="+mn-ea"/>
                <a:cs typeface="+mn-cs"/>
              </a:rPr>
              <a:t/>
            </a:r>
            <a:br>
              <a:rPr lang="en-SG" sz="1200" kern="1200" dirty="0" smtClean="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053F8A6A-E8C7-4185-8A50-0209F35C92F2}" type="slidenum">
              <a:rPr lang="en-SG" smtClean="0"/>
              <a:t>9</a:t>
            </a:fld>
            <a:endParaRPr lang="en-SG"/>
          </a:p>
        </p:txBody>
      </p:sp>
    </p:spTree>
    <p:extLst>
      <p:ext uri="{BB962C8B-B14F-4D97-AF65-F5344CB8AC3E}">
        <p14:creationId xmlns:p14="http://schemas.microsoft.com/office/powerpoint/2010/main" val="3780430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Testimony 1 – arrange for someone to share a testimony on how finding Jesus brought joy and happiness to his life or playback the YouTube clip of Alexander the Great’s last wishes </a:t>
            </a:r>
            <a:r>
              <a:rPr lang="en-SG" dirty="0">
                <a:hlinkClick r:id="rId3"/>
              </a:rPr>
              <a:t>https://www.youtube.com/watch?v=KD-agMT-5uk</a:t>
            </a:r>
            <a:endParaRPr lang="en-US" dirty="0"/>
          </a:p>
        </p:txBody>
      </p:sp>
      <p:sp>
        <p:nvSpPr>
          <p:cNvPr id="4" name="Slide Number Placeholder 3"/>
          <p:cNvSpPr>
            <a:spLocks noGrp="1"/>
          </p:cNvSpPr>
          <p:nvPr>
            <p:ph type="sldNum" sz="quarter" idx="5"/>
          </p:nvPr>
        </p:nvSpPr>
        <p:spPr/>
        <p:txBody>
          <a:bodyPr/>
          <a:lstStyle/>
          <a:p>
            <a:fld id="{053F8A6A-E8C7-4185-8A50-0209F35C92F2}" type="slidenum">
              <a:rPr lang="en-SG" smtClean="0"/>
              <a:t>13</a:t>
            </a:fld>
            <a:endParaRPr lang="en-SG"/>
          </a:p>
        </p:txBody>
      </p:sp>
    </p:spTree>
    <p:extLst>
      <p:ext uri="{BB962C8B-B14F-4D97-AF65-F5344CB8AC3E}">
        <p14:creationId xmlns:p14="http://schemas.microsoft.com/office/powerpoint/2010/main" val="1926509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Testimony 2 – arrange for someone else to share a testimony on how finding Jesus brought joy and happiness to his life or playback a YouTube clip of Nick Vujicic</a:t>
            </a:r>
          </a:p>
          <a:p>
            <a:endParaRPr lang="en-US" dirty="0"/>
          </a:p>
        </p:txBody>
      </p:sp>
      <p:sp>
        <p:nvSpPr>
          <p:cNvPr id="4" name="Slide Number Placeholder 3"/>
          <p:cNvSpPr>
            <a:spLocks noGrp="1"/>
          </p:cNvSpPr>
          <p:nvPr>
            <p:ph type="sldNum" sz="quarter" idx="5"/>
          </p:nvPr>
        </p:nvSpPr>
        <p:spPr/>
        <p:txBody>
          <a:bodyPr/>
          <a:lstStyle/>
          <a:p>
            <a:fld id="{053F8A6A-E8C7-4185-8A50-0209F35C92F2}" type="slidenum">
              <a:rPr lang="en-SG" smtClean="0"/>
              <a:t>14</a:t>
            </a:fld>
            <a:endParaRPr lang="en-SG"/>
          </a:p>
        </p:txBody>
      </p:sp>
    </p:spTree>
    <p:extLst>
      <p:ext uri="{BB962C8B-B14F-4D97-AF65-F5344CB8AC3E}">
        <p14:creationId xmlns:p14="http://schemas.microsoft.com/office/powerpoint/2010/main" val="2725026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3F8A6A-E8C7-4185-8A50-0209F35C92F2}" type="slidenum">
              <a:rPr lang="en-SG" smtClean="0"/>
              <a:t>15</a:t>
            </a:fld>
            <a:endParaRPr lang="en-SG"/>
          </a:p>
        </p:txBody>
      </p:sp>
    </p:spTree>
    <p:extLst>
      <p:ext uri="{BB962C8B-B14F-4D97-AF65-F5344CB8AC3E}">
        <p14:creationId xmlns:p14="http://schemas.microsoft.com/office/powerpoint/2010/main" val="3659655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3F8A6A-E8C7-4185-8A50-0209F35C92F2}" type="slidenum">
              <a:rPr lang="en-SG" smtClean="0"/>
              <a:t>20</a:t>
            </a:fld>
            <a:endParaRPr lang="en-SG"/>
          </a:p>
        </p:txBody>
      </p:sp>
    </p:spTree>
    <p:extLst>
      <p:ext uri="{BB962C8B-B14F-4D97-AF65-F5344CB8AC3E}">
        <p14:creationId xmlns:p14="http://schemas.microsoft.com/office/powerpoint/2010/main" val="3380053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Playback this video and briefly explain that God made us to be happy and joyful but sin robs us of joy and happiness and share how you yourself believed in Jesus and found joy and true happiness even in times of problems and troubles. Then lead in the Sinner’s Prayer.</a:t>
            </a:r>
          </a:p>
        </p:txBody>
      </p:sp>
      <p:sp>
        <p:nvSpPr>
          <p:cNvPr id="4" name="Slide Number Placeholder 3"/>
          <p:cNvSpPr>
            <a:spLocks noGrp="1"/>
          </p:cNvSpPr>
          <p:nvPr>
            <p:ph type="sldNum" sz="quarter" idx="10"/>
          </p:nvPr>
        </p:nvSpPr>
        <p:spPr/>
        <p:txBody>
          <a:bodyPr/>
          <a:lstStyle/>
          <a:p>
            <a:fld id="{053F8A6A-E8C7-4185-8A50-0209F35C92F2}" type="slidenum">
              <a:rPr lang="en-SG" smtClean="0"/>
              <a:t>25</a:t>
            </a:fld>
            <a:endParaRPr lang="en-SG"/>
          </a:p>
        </p:txBody>
      </p:sp>
    </p:spTree>
    <p:extLst>
      <p:ext uri="{BB962C8B-B14F-4D97-AF65-F5344CB8AC3E}">
        <p14:creationId xmlns:p14="http://schemas.microsoft.com/office/powerpoint/2010/main" val="467277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3F8A6A-E8C7-4185-8A50-0209F35C92F2}" type="slidenum">
              <a:rPr lang="en-SG" smtClean="0"/>
              <a:t>26</a:t>
            </a:fld>
            <a:endParaRPr lang="en-SG"/>
          </a:p>
        </p:txBody>
      </p:sp>
    </p:spTree>
    <p:extLst>
      <p:ext uri="{BB962C8B-B14F-4D97-AF65-F5344CB8AC3E}">
        <p14:creationId xmlns:p14="http://schemas.microsoft.com/office/powerpoint/2010/main" val="847759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3F8A6A-E8C7-4185-8A50-0209F35C92F2}" type="slidenum">
              <a:rPr lang="en-SG" smtClean="0"/>
              <a:t>27</a:t>
            </a:fld>
            <a:endParaRPr lang="en-SG"/>
          </a:p>
        </p:txBody>
      </p:sp>
    </p:spTree>
    <p:extLst>
      <p:ext uri="{BB962C8B-B14F-4D97-AF65-F5344CB8AC3E}">
        <p14:creationId xmlns:p14="http://schemas.microsoft.com/office/powerpoint/2010/main" val="1751163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3867D551-1192-A946-925A-6B74FFDD4D38}" type="datetimeFigureOut">
              <a:rPr lang="en-US" smtClean="0"/>
              <a:t>23-Aug-19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3799287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3867D551-1192-A946-925A-6B74FFDD4D38}" type="datetimeFigureOut">
              <a:rPr lang="en-US" smtClean="0"/>
              <a:t>23-Aug-19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3933832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3867D551-1192-A946-925A-6B74FFDD4D38}" type="datetimeFigureOut">
              <a:rPr lang="en-US" smtClean="0"/>
              <a:t>23-Aug-19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08376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3867D551-1192-A946-925A-6B74FFDD4D38}" type="datetimeFigureOut">
              <a:rPr lang="en-US" smtClean="0"/>
              <a:t>23-Aug-19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786205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3867D551-1192-A946-925A-6B74FFDD4D38}" type="datetimeFigureOut">
              <a:rPr lang="en-US" smtClean="0"/>
              <a:t>23-Aug-19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4752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3867D551-1192-A946-925A-6B74FFDD4D38}" type="datetimeFigureOut">
              <a:rPr lang="en-US" smtClean="0"/>
              <a:t>23-Aug-19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99489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7D551-1192-A946-925A-6B74FFDD4D38}" type="datetimeFigureOut">
              <a:rPr lang="en-US" smtClean="0"/>
              <a:t>23-Aug-19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3167119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3867D551-1192-A946-925A-6B74FFDD4D38}" type="datetimeFigureOut">
              <a:rPr lang="en-US" smtClean="0"/>
              <a:t>23-Aug-19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22354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3867D551-1192-A946-925A-6B74FFDD4D38}" type="datetimeFigureOut">
              <a:rPr lang="en-US" smtClean="0"/>
              <a:t>23-Aug-19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37923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3867D551-1192-A946-925A-6B74FFDD4D38}" type="datetimeFigureOut">
              <a:rPr lang="en-US" smtClean="0"/>
              <a:t>23-Aug-19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319521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3867D551-1192-A946-925A-6B74FFDD4D38}" type="datetimeFigureOut">
              <a:rPr lang="en-US" smtClean="0"/>
              <a:t>23-Aug-19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07899F-924C-C84F-84F5-83BA99316483}" type="slidenum">
              <a:rPr lang="en-US" smtClean="0"/>
              <a:t>‹#›</a:t>
            </a:fld>
            <a:endParaRPr lang="en-US"/>
          </a:p>
        </p:txBody>
      </p:sp>
    </p:spTree>
    <p:extLst>
      <p:ext uri="{BB962C8B-B14F-4D97-AF65-F5344CB8AC3E}">
        <p14:creationId xmlns:p14="http://schemas.microsoft.com/office/powerpoint/2010/main" val="190086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67D551-1192-A946-925A-6B74FFDD4D38}" type="datetimeFigureOut">
              <a:rPr lang="en-US" smtClean="0"/>
              <a:t>23-Aug-19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7899F-924C-C84F-84F5-83BA99316483}" type="slidenum">
              <a:rPr lang="en-US" smtClean="0"/>
              <a:t>‹#›</a:t>
            </a:fld>
            <a:endParaRPr lang="en-US"/>
          </a:p>
        </p:txBody>
      </p:sp>
    </p:spTree>
    <p:extLst>
      <p:ext uri="{BB962C8B-B14F-4D97-AF65-F5344CB8AC3E}">
        <p14:creationId xmlns:p14="http://schemas.microsoft.com/office/powerpoint/2010/main" val="3694544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3.png"/><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7500"/>
          <a:stretch/>
        </p:blipFill>
        <p:spPr>
          <a:xfrm>
            <a:off x="0" y="0"/>
            <a:ext cx="9144000" cy="6858000"/>
          </a:xfrm>
          <a:prstGeom prst="rect">
            <a:avLst/>
          </a:prstGeom>
        </p:spPr>
      </p:pic>
      <p:pic>
        <p:nvPicPr>
          <p:cNvPr id="3" name="Picture 2"/>
          <p:cNvPicPr>
            <a:picLocks noChangeAspect="1"/>
          </p:cNvPicPr>
          <p:nvPr/>
        </p:nvPicPr>
        <p:blipFill>
          <a:blip r:embed="rId4"/>
          <a:stretch>
            <a:fillRect/>
          </a:stretch>
        </p:blipFill>
        <p:spPr>
          <a:xfrm>
            <a:off x="0" y="545443"/>
            <a:ext cx="7114649" cy="3426249"/>
          </a:xfrm>
          <a:prstGeom prst="rect">
            <a:avLst/>
          </a:prstGeom>
        </p:spPr>
      </p:pic>
    </p:spTree>
    <p:extLst>
      <p:ext uri="{BB962C8B-B14F-4D97-AF65-F5344CB8AC3E}">
        <p14:creationId xmlns:p14="http://schemas.microsoft.com/office/powerpoint/2010/main" val="29846689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7500"/>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871458" y="1313539"/>
            <a:ext cx="6230652" cy="3426249"/>
          </a:xfrm>
          <a:prstGeom prst="rect">
            <a:avLst/>
          </a:prstGeom>
        </p:spPr>
      </p:pic>
    </p:spTree>
    <p:extLst>
      <p:ext uri="{BB962C8B-B14F-4D97-AF65-F5344CB8AC3E}">
        <p14:creationId xmlns:p14="http://schemas.microsoft.com/office/powerpoint/2010/main" val="954394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947768-F665-F34E-BE72-34521A933907}"/>
              </a:ext>
            </a:extLst>
          </p:cNvPr>
          <p:cNvPicPr>
            <a:picLocks noChangeAspect="1"/>
          </p:cNvPicPr>
          <p:nvPr/>
        </p:nvPicPr>
        <p:blipFill rotWithShape="1">
          <a:blip r:embed="rId2"/>
          <a:srcRect r="7500"/>
          <a:stretch/>
        </p:blipFill>
        <p:spPr>
          <a:xfrm>
            <a:off x="0" y="0"/>
            <a:ext cx="9144000" cy="6858000"/>
          </a:xfrm>
          <a:prstGeom prst="rect">
            <a:avLst/>
          </a:prstGeom>
        </p:spPr>
      </p:pic>
      <p:pic>
        <p:nvPicPr>
          <p:cNvPr id="6" name="Picture 5"/>
          <p:cNvPicPr>
            <a:picLocks noChangeAspect="1"/>
          </p:cNvPicPr>
          <p:nvPr/>
        </p:nvPicPr>
        <p:blipFill>
          <a:blip r:embed="rId3"/>
          <a:stretch>
            <a:fillRect/>
          </a:stretch>
        </p:blipFill>
        <p:spPr>
          <a:xfrm>
            <a:off x="1127507" y="228419"/>
            <a:ext cx="5840474" cy="4182218"/>
          </a:xfrm>
          <a:prstGeom prst="rect">
            <a:avLst/>
          </a:prstGeom>
        </p:spPr>
      </p:pic>
    </p:spTree>
    <p:extLst>
      <p:ext uri="{BB962C8B-B14F-4D97-AF65-F5344CB8AC3E}">
        <p14:creationId xmlns:p14="http://schemas.microsoft.com/office/powerpoint/2010/main" val="4336533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98000"/>
          </a:schemeClr>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2" name="Picture 1" descr="File:&lt;strong&gt;Magnifying glass&lt;/strong&gt; - Faberge.jpg - Wikiped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3453"/>
            <a:ext cx="9144000" cy="6711094"/>
          </a:xfrm>
          <a:prstGeom prst="rect">
            <a:avLst/>
          </a:prstGeom>
        </p:spPr>
      </p:pic>
      <p:sp>
        <p:nvSpPr>
          <p:cNvPr id="4" name="Title 3"/>
          <p:cNvSpPr>
            <a:spLocks noGrp="1"/>
          </p:cNvSpPr>
          <p:nvPr>
            <p:ph type="ctrTitle"/>
          </p:nvPr>
        </p:nvSpPr>
        <p:spPr>
          <a:xfrm>
            <a:off x="109728" y="2233201"/>
            <a:ext cx="5888737" cy="2391598"/>
          </a:xfrm>
        </p:spPr>
        <p:txBody>
          <a:bodyPr>
            <a:noAutofit/>
          </a:bodyPr>
          <a:lstStyle/>
          <a:p>
            <a:r>
              <a:rPr lang="en-US" sz="8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Whodunit?</a:t>
            </a:r>
          </a:p>
        </p:txBody>
      </p:sp>
      <p:pic>
        <p:nvPicPr>
          <p:cNvPr id="3" name="Picture 2" descr="7 Skills Students Need for Today’s Classwork | Ask a Tech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0095" y="275845"/>
            <a:ext cx="2498104" cy="2614875"/>
          </a:xfrm>
          <a:prstGeom prst="ellipse">
            <a:avLst/>
          </a:prstGeom>
          <a:ln>
            <a:noFill/>
          </a:ln>
          <a:effectLst>
            <a:outerShdw blurRad="50800" dist="520700" dir="8100000" algn="tr" rotWithShape="0">
              <a:prstClr val="black">
                <a:alpha val="40000"/>
              </a:prstClr>
            </a:outerShdw>
            <a:softEdge rad="112500"/>
          </a:effectLst>
        </p:spPr>
      </p:pic>
      <p:pic>
        <p:nvPicPr>
          <p:cNvPr id="5" name="Picture 4"/>
          <p:cNvPicPr>
            <a:picLocks noChangeAspect="1"/>
          </p:cNvPicPr>
          <p:nvPr/>
        </p:nvPicPr>
        <p:blipFill>
          <a:blip r:embed="rId5"/>
          <a:stretch>
            <a:fillRect/>
          </a:stretch>
        </p:blipFill>
        <p:spPr>
          <a:xfrm>
            <a:off x="103236" y="3155906"/>
            <a:ext cx="5590095" cy="3074005"/>
          </a:xfrm>
          <a:prstGeom prst="rect">
            <a:avLst/>
          </a:prstGeom>
        </p:spPr>
      </p:pic>
    </p:spTree>
    <p:extLst>
      <p:ext uri="{BB962C8B-B14F-4D97-AF65-F5344CB8AC3E}">
        <p14:creationId xmlns:p14="http://schemas.microsoft.com/office/powerpoint/2010/main" val="1213321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5" name="Title 3"/>
          <p:cNvSpPr txBox="1">
            <a:spLocks/>
          </p:cNvSpPr>
          <p:nvPr/>
        </p:nvSpPr>
        <p:spPr>
          <a:xfrm>
            <a:off x="685800" y="0"/>
            <a:ext cx="7772400" cy="6858000"/>
          </a:xfrm>
          <a:prstGeom prst="rect">
            <a:avLst/>
          </a:prstGeom>
          <a:solidFill>
            <a:schemeClr val="bg1">
              <a:lumMod val="65000"/>
              <a:alpha val="40000"/>
            </a:schemeClr>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每人在一张小卡片上写</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下</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他</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曾做过的一件有趣</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的、</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或</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独特的事</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例</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如：跳降落伞、曾</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十</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个城市或国家生活</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五</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分钟内喝下</a:t>
            </a:r>
            <a:r>
              <a:rPr lang="en-US" altLang="zh-CN"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4</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公</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升</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牛</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奶等</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越蠢越好！</a:t>
            </a:r>
            <a:endParaRPr 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9764968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685800" y="0"/>
            <a:ext cx="7772400" cy="6858000"/>
          </a:xfrm>
          <a:solidFill>
            <a:schemeClr val="bg1">
              <a:lumMod val="65000"/>
              <a:alpha val="40000"/>
            </a:schemeClr>
          </a:solidFill>
        </p:spPr>
        <p:txBody>
          <a:bodyPr>
            <a:noAutofit/>
          </a:bodyPr>
          <a:lstStyle/>
          <a:p>
            <a:pPr algn="l"/>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然后把</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小卡片放进一个袋子</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把</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袋子摇几下，</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每个人轮流</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从</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袋子内抽一张小卡片</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之</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后，请把</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上面写</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的</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东西大声读</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出来</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读</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的人要</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猜做这</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件事的</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人是谁</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a:r>
            <a:br>
              <a:rPr lang="en-US" altLang="zh-CN"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b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并说明他</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为什么</a:t>
            </a:r>
            <a:r>
              <a:rPr lang="zh-CN" altLang="en-US"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会这样猜。</a:t>
            </a:r>
            <a:endParaRPr 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70905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1243354" y="1578753"/>
            <a:ext cx="5291787" cy="2554445"/>
          </a:xfrm>
          <a:prstGeom prst="rect">
            <a:avLst/>
          </a:prstGeom>
        </p:spPr>
      </p:pic>
    </p:spTree>
    <p:extLst>
      <p:ext uri="{BB962C8B-B14F-4D97-AF65-F5344CB8AC3E}">
        <p14:creationId xmlns:p14="http://schemas.microsoft.com/office/powerpoint/2010/main" val="875710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10834"/>
          <a:stretch/>
        </p:blipFill>
        <p:spPr>
          <a:xfrm>
            <a:off x="0" y="0"/>
            <a:ext cx="9144000" cy="6858000"/>
          </a:xfrm>
          <a:prstGeom prst="rect">
            <a:avLst/>
          </a:prstGeom>
        </p:spPr>
      </p:pic>
      <p:pic>
        <p:nvPicPr>
          <p:cNvPr id="8" name="Picture 7"/>
          <p:cNvPicPr>
            <a:picLocks noChangeAspect="1"/>
          </p:cNvPicPr>
          <p:nvPr/>
        </p:nvPicPr>
        <p:blipFill rotWithShape="1">
          <a:blip r:embed="rId4"/>
          <a:srcRect t="16123" b="14277"/>
          <a:stretch/>
        </p:blipFill>
        <p:spPr>
          <a:xfrm>
            <a:off x="0" y="1407121"/>
            <a:ext cx="5715000" cy="5450880"/>
          </a:xfrm>
          <a:prstGeom prst="rect">
            <a:avLst/>
          </a:prstGeom>
        </p:spPr>
      </p:pic>
      <p:sp>
        <p:nvSpPr>
          <p:cNvPr id="10" name="Rectangle 9"/>
          <p:cNvSpPr/>
          <p:nvPr/>
        </p:nvSpPr>
        <p:spPr>
          <a:xfrm>
            <a:off x="544331" y="318840"/>
            <a:ext cx="4358114" cy="923330"/>
          </a:xfrm>
          <a:prstGeom prst="rect">
            <a:avLst/>
          </a:prstGeom>
        </p:spPr>
        <p:txBody>
          <a:bodyPr wrap="square">
            <a:spAutoFit/>
          </a:bodyPr>
          <a:lstStyle/>
          <a:p>
            <a:pPr lvl="0"/>
            <a:r>
              <a:rPr lang="en-US" sz="5400" b="1" i="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M&amp;Ms</a:t>
            </a:r>
            <a:r>
              <a:rPr lang="zh-CN" alt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Times New Roman" panose="02020603050405020304" pitchFamily="18" charset="0"/>
              </a:rPr>
              <a:t>巧克力</a:t>
            </a:r>
            <a:r>
              <a:rPr lang="en-US" sz="5400" b="1" i="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 </a:t>
            </a:r>
            <a:endParaRPr lang="en-US" sz="54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endParaRPr>
          </a:p>
        </p:txBody>
      </p:sp>
      <p:sp>
        <p:nvSpPr>
          <p:cNvPr id="7" name="Rectangle 6"/>
          <p:cNvSpPr/>
          <p:nvPr/>
        </p:nvSpPr>
        <p:spPr>
          <a:xfrm>
            <a:off x="544330" y="1407121"/>
            <a:ext cx="5170669" cy="3438145"/>
          </a:xfrm>
          <a:prstGeom prst="rect">
            <a:avLst/>
          </a:prstGeom>
          <a:solidFill>
            <a:srgbClr val="BFBFBF">
              <a:alpha val="90980"/>
            </a:srgbClr>
          </a:solidFill>
        </p:spPr>
        <p:txBody>
          <a:bodyPr wrap="square">
            <a:noAutofit/>
          </a:bodyPr>
          <a:lstStyle/>
          <a:p>
            <a:r>
              <a:rPr lang="zh-CN" altLang="en-US" sz="2800" b="1" dirty="0" smtClean="0">
                <a:solidFill>
                  <a:schemeClr val="accent5">
                    <a:lumMod val="50000"/>
                  </a:schemeClr>
                </a:solidFill>
                <a:latin typeface="Microsoft JhengHei" panose="020B0604030504040204" pitchFamily="34" charset="-120"/>
                <a:ea typeface="Microsoft JhengHei" panose="020B0604030504040204" pitchFamily="34" charset="-120"/>
              </a:rPr>
              <a:t>请告</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诉我</a:t>
            </a:r>
            <a:r>
              <a:rPr lang="zh-CN" altLang="en-US" sz="2800" b="1" dirty="0" smtClean="0">
                <a:solidFill>
                  <a:schemeClr val="accent5">
                    <a:lumMod val="50000"/>
                  </a:schemeClr>
                </a:solidFill>
                <a:latin typeface="Microsoft JhengHei" panose="020B0604030504040204" pitchFamily="34" charset="-120"/>
                <a:ea typeface="Microsoft JhengHei" panose="020B0604030504040204" pitchFamily="34" charset="-120"/>
              </a:rPr>
              <a:t>们：</a:t>
            </a:r>
            <a:endParaRPr lang="en-US" altLang="zh-CN" sz="2800" b="1" dirty="0" smtClean="0">
              <a:solidFill>
                <a:schemeClr val="accent5">
                  <a:lumMod val="50000"/>
                </a:schemeClr>
              </a:solidFill>
              <a:latin typeface="Microsoft JhengHei" panose="020B0604030504040204" pitchFamily="34" charset="-120"/>
              <a:ea typeface="Microsoft JhengHei" panose="020B0604030504040204" pitchFamily="34" charset="-120"/>
            </a:endParaRPr>
          </a:p>
          <a:p>
            <a:r>
              <a:rPr lang="zh-CN" altLang="en-US" sz="2800" b="1" dirty="0">
                <a:solidFill>
                  <a:srgbClr val="C00000"/>
                </a:solidFill>
                <a:latin typeface="Microsoft JhengHei" panose="020B0604030504040204" pitchFamily="34" charset="-120"/>
                <a:ea typeface="Microsoft JhengHei" panose="020B0604030504040204" pitchFamily="34" charset="-120"/>
              </a:rPr>
              <a:t>红色</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en-US" altLang="zh-CN"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关于昨天的事 </a:t>
            </a:r>
          </a:p>
          <a:p>
            <a:r>
              <a:rPr lang="zh-CN" altLang="en-US" sz="2800" b="1" dirty="0">
                <a:solidFill>
                  <a:srgbClr val="FFC000"/>
                </a:solidFill>
                <a:latin typeface="Microsoft JhengHei" panose="020B0604030504040204" pitchFamily="34" charset="-120"/>
                <a:ea typeface="Microsoft JhengHei" panose="020B0604030504040204" pitchFamily="34" charset="-120"/>
              </a:rPr>
              <a:t>橙色</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en-US" altLang="zh-CN"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你做得好的事</a:t>
            </a:r>
          </a:p>
          <a:p>
            <a:r>
              <a:rPr lang="zh-CN" altLang="en-US" sz="2800" b="1" dirty="0">
                <a:solidFill>
                  <a:srgbClr val="FFFF00"/>
                </a:solidFill>
                <a:latin typeface="Microsoft JhengHei" panose="020B0604030504040204" pitchFamily="34" charset="-120"/>
                <a:ea typeface="Microsoft JhengHei" panose="020B0604030504040204" pitchFamily="34" charset="-120"/>
              </a:rPr>
              <a:t>黄色</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en-US" altLang="zh-CN"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zh-CN" altLang="en-US" sz="2800" b="1" dirty="0" smtClean="0">
                <a:solidFill>
                  <a:schemeClr val="accent5">
                    <a:lumMod val="50000"/>
                  </a:schemeClr>
                </a:solidFill>
                <a:latin typeface="Microsoft JhengHei" panose="020B0604030504040204" pitchFamily="34" charset="-120"/>
                <a:ea typeface="Microsoft JhengHei" panose="020B0604030504040204" pitchFamily="34" charset="-120"/>
              </a:rPr>
              <a:t>你</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童年</a:t>
            </a:r>
            <a:r>
              <a:rPr lang="zh-CN" altLang="en-US" sz="2800" b="1" dirty="0" smtClean="0">
                <a:solidFill>
                  <a:schemeClr val="accent5">
                    <a:lumMod val="50000"/>
                  </a:schemeClr>
                </a:solidFill>
                <a:latin typeface="Microsoft JhengHei" panose="020B0604030504040204" pitchFamily="34" charset="-120"/>
                <a:ea typeface="Microsoft JhengHei" panose="020B0604030504040204" pitchFamily="34" charset="-120"/>
              </a:rPr>
              <a:t>的故事</a:t>
            </a:r>
            <a:endPar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endParaRPr>
          </a:p>
          <a:p>
            <a:r>
              <a:rPr lang="zh-CN" altLang="en-US" sz="2800" b="1" dirty="0">
                <a:solidFill>
                  <a:schemeClr val="tx2">
                    <a:lumMod val="75000"/>
                  </a:schemeClr>
                </a:solidFill>
                <a:latin typeface="Microsoft JhengHei" panose="020B0604030504040204" pitchFamily="34" charset="-120"/>
                <a:ea typeface="Microsoft JhengHei" panose="020B0604030504040204" pitchFamily="34" charset="-120"/>
              </a:rPr>
              <a:t>蓝色</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en-US" altLang="zh-CN"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上周学到的</a:t>
            </a:r>
          </a:p>
          <a:p>
            <a:pPr marL="1195388" indent="-1195388"/>
            <a:r>
              <a:rPr lang="zh-CN" altLang="en-US" sz="2800" b="1" dirty="0">
                <a:solidFill>
                  <a:schemeClr val="accent6">
                    <a:lumMod val="50000"/>
                  </a:schemeClr>
                </a:solidFill>
                <a:latin typeface="Microsoft JhengHei" panose="020B0604030504040204" pitchFamily="34" charset="-120"/>
                <a:ea typeface="Microsoft JhengHei" panose="020B0604030504040204" pitchFamily="34" charset="-120"/>
              </a:rPr>
              <a:t>褐色</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en-US" altLang="zh-CN"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你没有它不行</a:t>
            </a:r>
            <a:r>
              <a:rPr lang="zh-CN" altLang="en-US" sz="2800" b="1" dirty="0" smtClean="0">
                <a:solidFill>
                  <a:schemeClr val="accent5">
                    <a:lumMod val="50000"/>
                  </a:schemeClr>
                </a:solidFill>
                <a:latin typeface="Microsoft JhengHei" panose="020B0604030504040204" pitchFamily="34" charset="-120"/>
                <a:ea typeface="Microsoft JhengHei" panose="020B0604030504040204" pitchFamily="34" charset="-120"/>
              </a:rPr>
              <a:t>的东西</a:t>
            </a:r>
            <a:endPar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endParaRPr>
          </a:p>
          <a:p>
            <a:pPr marL="1085850" indent="-1085850"/>
            <a:r>
              <a:rPr lang="zh-CN" altLang="en-US" sz="2800" b="1" dirty="0">
                <a:solidFill>
                  <a:srgbClr val="00B050"/>
                </a:solidFill>
                <a:latin typeface="Microsoft JhengHei" panose="020B0604030504040204" pitchFamily="34" charset="-120"/>
                <a:ea typeface="Microsoft JhengHei" panose="020B0604030504040204" pitchFamily="34" charset="-120"/>
              </a:rPr>
              <a:t>绿色</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en-US" altLang="zh-CN" sz="2800" b="1" dirty="0">
                <a:solidFill>
                  <a:schemeClr val="accent5">
                    <a:lumMod val="50000"/>
                  </a:schemeClr>
                </a:solidFill>
                <a:latin typeface="Microsoft JhengHei" panose="020B0604030504040204" pitchFamily="34" charset="-120"/>
                <a:ea typeface="Microsoft JhengHei" panose="020B0604030504040204" pitchFamily="34" charset="-120"/>
              </a:rPr>
              <a:t>– </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你曾观赏／聆听</a:t>
            </a:r>
            <a:r>
              <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rPr>
              <a:t>的电影或音乐</a:t>
            </a:r>
            <a:endParaRPr lang="zh-CN" altLang="en-US" sz="2800" b="1" dirty="0">
              <a:solidFill>
                <a:schemeClr val="accent5">
                  <a:lumMod val="50000"/>
                </a:schemeClr>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6763539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5"/>
          <a:srcRect r="10834"/>
          <a:stretch/>
        </p:blipFill>
        <p:spPr>
          <a:xfrm>
            <a:off x="0" y="0"/>
            <a:ext cx="9144000" cy="6858000"/>
          </a:xfrm>
          <a:prstGeom prst="rect">
            <a:avLst/>
          </a:prstGeom>
        </p:spPr>
      </p:pic>
      <p:sp>
        <p:nvSpPr>
          <p:cNvPr id="4" name="Title 3"/>
          <p:cNvSpPr>
            <a:spLocks noGrp="1"/>
          </p:cNvSpPr>
          <p:nvPr>
            <p:ph type="ctrTitle"/>
          </p:nvPr>
        </p:nvSpPr>
        <p:spPr>
          <a:xfrm>
            <a:off x="685800" y="321640"/>
            <a:ext cx="7772400" cy="1129483"/>
          </a:xfrm>
        </p:spPr>
        <p:txBody>
          <a:bodyPr>
            <a:noAutofit/>
          </a:bodyPr>
          <a:lstStyle/>
          <a:p>
            <a:r>
              <a:rPr lang="zh-CN" altLang="en-US" sz="8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方正毡笔黑繁体" panose="03000509000000000000" pitchFamily="65" charset="-122"/>
                <a:ea typeface="方正毡笔黑繁体" panose="03000509000000000000" pitchFamily="65" charset="-122"/>
                <a:cs typeface="Times New Roman" panose="02020603050405020304" pitchFamily="18" charset="0"/>
              </a:rPr>
              <a:t>幸</a:t>
            </a:r>
            <a:r>
              <a:rPr lang="en-US" altLang="zh-CN" sz="8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方正毡笔黑繁体" panose="03000509000000000000" pitchFamily="65" charset="-122"/>
                <a:ea typeface="方正毡笔黑繁体" panose="03000509000000000000" pitchFamily="65" charset="-122"/>
                <a:cs typeface="Times New Roman" panose="02020603050405020304" pitchFamily="18" charset="0"/>
              </a:rPr>
              <a:t>	</a:t>
            </a:r>
            <a:r>
              <a:rPr lang="zh-CN" altLang="en-US" sz="8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方正毡笔黑繁体" panose="03000509000000000000" pitchFamily="65" charset="-122"/>
                <a:ea typeface="方正毡笔黑繁体" panose="03000509000000000000" pitchFamily="65" charset="-122"/>
                <a:cs typeface="Times New Roman" panose="02020603050405020304" pitchFamily="18" charset="0"/>
              </a:rPr>
              <a:t>福</a:t>
            </a:r>
            <a:endParaRPr lang="en-US" sz="8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方正毡笔黑繁体" panose="03000509000000000000" pitchFamily="65" charset="-122"/>
              <a:ea typeface="方正毡笔黑繁体" panose="03000509000000000000" pitchFamily="65" charset="-122"/>
              <a:cs typeface="Times New Roman" panose="02020603050405020304" pitchFamily="18" charset="0"/>
            </a:endParaRPr>
          </a:p>
        </p:txBody>
      </p:sp>
      <p:pic>
        <p:nvPicPr>
          <p:cNvPr id="3" name="幸福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451123"/>
            <a:ext cx="9144000" cy="5440680"/>
          </a:xfrm>
          <a:prstGeom prst="rect">
            <a:avLst/>
          </a:prstGeom>
        </p:spPr>
      </p:pic>
    </p:spTree>
    <p:extLst>
      <p:ext uri="{BB962C8B-B14F-4D97-AF65-F5344CB8AC3E}">
        <p14:creationId xmlns:p14="http://schemas.microsoft.com/office/powerpoint/2010/main" val="30719195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a:srcRect r="10834"/>
          <a:stretch/>
        </p:blipFill>
        <p:spPr>
          <a:xfrm>
            <a:off x="0" y="0"/>
            <a:ext cx="9144000" cy="6858000"/>
          </a:xfrm>
          <a:prstGeom prst="rect">
            <a:avLst/>
          </a:prstGeom>
        </p:spPr>
      </p:pic>
      <p:sp>
        <p:nvSpPr>
          <p:cNvPr id="4" name="Title 3">
            <a:extLst>
              <a:ext uri="{FF2B5EF4-FFF2-40B4-BE49-F238E27FC236}">
                <a16:creationId xmlns:a16="http://schemas.microsoft.com/office/drawing/2014/main" id="{8DF1FDC9-8BFD-AB44-9FD1-7B49F20FB3AF}"/>
              </a:ext>
            </a:extLst>
          </p:cNvPr>
          <p:cNvSpPr>
            <a:spLocks noGrp="1"/>
          </p:cNvSpPr>
          <p:nvPr>
            <p:ph type="ctrTitle"/>
          </p:nvPr>
        </p:nvSpPr>
        <p:spPr>
          <a:xfrm>
            <a:off x="685800" y="1"/>
            <a:ext cx="7772400" cy="975360"/>
          </a:xfrm>
        </p:spPr>
        <p:txBody>
          <a:bodyPr>
            <a:noAutofit/>
          </a:bodyPr>
          <a:lstStyle/>
          <a:p>
            <a:r>
              <a:rPr lang="zh-CN" altLang="en-US" sz="4000" b="1" i="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Times New Roman" panose="02020603050405020304" pitchFamily="18" charset="0"/>
              </a:rPr>
              <a:t>十字架代表主的心</a:t>
            </a:r>
            <a:endParaRPr lang="en-US" sz="4000" b="1" i="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5" name="Picture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975360"/>
            <a:ext cx="9168384" cy="5882639"/>
          </a:xfrm>
          <a:prstGeom prst="rect">
            <a:avLst/>
          </a:prstGeom>
        </p:spPr>
      </p:pic>
    </p:spTree>
    <p:extLst>
      <p:ext uri="{BB962C8B-B14F-4D97-AF65-F5344CB8AC3E}">
        <p14:creationId xmlns:p14="http://schemas.microsoft.com/office/powerpoint/2010/main" val="13900192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a:srcRect r="10834"/>
          <a:stretch/>
        </p:blipFill>
        <p:spPr>
          <a:xfrm>
            <a:off x="0" y="0"/>
            <a:ext cx="9144000" cy="6858000"/>
          </a:xfrm>
          <a:prstGeom prst="rect">
            <a:avLst/>
          </a:prstGeom>
        </p:spPr>
      </p:pic>
      <p:sp>
        <p:nvSpPr>
          <p:cNvPr id="4" name="Title 3"/>
          <p:cNvSpPr>
            <a:spLocks noGrp="1"/>
          </p:cNvSpPr>
          <p:nvPr>
            <p:ph type="ctrTitle"/>
          </p:nvPr>
        </p:nvSpPr>
        <p:spPr>
          <a:xfrm>
            <a:off x="795528" y="277813"/>
            <a:ext cx="7772400" cy="1148652"/>
          </a:xfrm>
        </p:spPr>
        <p:txBody>
          <a:bodyPr>
            <a:noAutofit/>
          </a:bodyPr>
          <a:lstStyle/>
          <a:p>
            <a:r>
              <a:rPr lang="zh-CN" altLang="en-US" sz="7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ignPainter-HouseScript"/>
              </a:rPr>
              <a:t>当你相信</a:t>
            </a:r>
            <a:endParaRPr lang="en-US" sz="7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ignPainter-HouseScript"/>
            </a:endParaRPr>
          </a:p>
        </p:txBody>
      </p:sp>
      <p:pic>
        <p:nvPicPr>
          <p:cNvPr id="3" name="生命的鬥士　力克胡哲傳奇">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822265"/>
            <a:ext cx="5692877" cy="4269658"/>
          </a:xfrm>
          <a:prstGeom prst="rect">
            <a:avLst/>
          </a:prstGeom>
        </p:spPr>
      </p:pic>
    </p:spTree>
    <p:extLst>
      <p:ext uri="{BB962C8B-B14F-4D97-AF65-F5344CB8AC3E}">
        <p14:creationId xmlns:p14="http://schemas.microsoft.com/office/powerpoint/2010/main" val="29450808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7" name="Picture 6"/>
          <p:cNvPicPr>
            <a:picLocks noChangeAspect="1"/>
          </p:cNvPicPr>
          <p:nvPr/>
        </p:nvPicPr>
        <p:blipFill>
          <a:blip r:embed="rId3"/>
          <a:stretch>
            <a:fillRect/>
          </a:stretch>
        </p:blipFill>
        <p:spPr>
          <a:xfrm>
            <a:off x="1066513" y="496627"/>
            <a:ext cx="6620830" cy="4548010"/>
          </a:xfrm>
          <a:prstGeom prst="rect">
            <a:avLst/>
          </a:prstGeom>
        </p:spPr>
      </p:pic>
    </p:spTree>
    <p:extLst>
      <p:ext uri="{BB962C8B-B14F-4D97-AF65-F5344CB8AC3E}">
        <p14:creationId xmlns:p14="http://schemas.microsoft.com/office/powerpoint/2010/main" val="1283682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10834"/>
          <a:stretch/>
        </p:blipFill>
        <p:spPr>
          <a:xfrm>
            <a:off x="0" y="0"/>
            <a:ext cx="9144000" cy="6858000"/>
          </a:xfrm>
          <a:prstGeom prst="rect">
            <a:avLst/>
          </a:prstGeom>
        </p:spPr>
      </p:pic>
      <p:pic>
        <p:nvPicPr>
          <p:cNvPr id="3" name="Picture 2"/>
          <p:cNvPicPr>
            <a:picLocks noChangeAspect="1"/>
          </p:cNvPicPr>
          <p:nvPr/>
        </p:nvPicPr>
        <p:blipFill>
          <a:blip r:embed="rId4"/>
          <a:stretch>
            <a:fillRect/>
          </a:stretch>
        </p:blipFill>
        <p:spPr>
          <a:xfrm>
            <a:off x="469105" y="316992"/>
            <a:ext cx="6620830" cy="4548010"/>
          </a:xfrm>
          <a:prstGeom prst="rect">
            <a:avLst/>
          </a:prstGeom>
        </p:spPr>
      </p:pic>
    </p:spTree>
    <p:extLst>
      <p:ext uri="{BB962C8B-B14F-4D97-AF65-F5344CB8AC3E}">
        <p14:creationId xmlns:p14="http://schemas.microsoft.com/office/powerpoint/2010/main" val="18351164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10834"/>
          <a:stretch/>
        </p:blipFill>
        <p:spPr>
          <a:xfrm>
            <a:off x="0" y="0"/>
            <a:ext cx="9144000" cy="6858000"/>
          </a:xfrm>
          <a:prstGeom prst="rect">
            <a:avLst/>
          </a:prstGeom>
        </p:spPr>
      </p:pic>
      <p:pic>
        <p:nvPicPr>
          <p:cNvPr id="3" name="Picture 2"/>
          <p:cNvPicPr>
            <a:picLocks noChangeAspect="1"/>
          </p:cNvPicPr>
          <p:nvPr/>
        </p:nvPicPr>
        <p:blipFill>
          <a:blip r:embed="rId4"/>
          <a:stretch>
            <a:fillRect/>
          </a:stretch>
        </p:blipFill>
        <p:spPr>
          <a:xfrm>
            <a:off x="347185" y="353568"/>
            <a:ext cx="6620830" cy="4548010"/>
          </a:xfrm>
          <a:prstGeom prst="rect">
            <a:avLst/>
          </a:prstGeom>
        </p:spPr>
      </p:pic>
    </p:spTree>
    <p:extLst>
      <p:ext uri="{BB962C8B-B14F-4D97-AF65-F5344CB8AC3E}">
        <p14:creationId xmlns:p14="http://schemas.microsoft.com/office/powerpoint/2010/main" val="401780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10834"/>
          <a:stretch/>
        </p:blipFill>
        <p:spPr>
          <a:xfrm>
            <a:off x="0" y="0"/>
            <a:ext cx="9144000" cy="6858000"/>
          </a:xfrm>
          <a:prstGeom prst="rect">
            <a:avLst/>
          </a:prstGeom>
        </p:spPr>
      </p:pic>
      <p:grpSp>
        <p:nvGrpSpPr>
          <p:cNvPr id="8" name="Group 7"/>
          <p:cNvGrpSpPr/>
          <p:nvPr/>
        </p:nvGrpSpPr>
        <p:grpSpPr>
          <a:xfrm>
            <a:off x="0" y="0"/>
            <a:ext cx="9144000" cy="6858000"/>
            <a:chOff x="0" y="0"/>
            <a:chExt cx="9144000" cy="6858000"/>
          </a:xfrm>
        </p:grpSpPr>
        <p:pic>
          <p:nvPicPr>
            <p:cNvPr id="3" name="Picture 2"/>
            <p:cNvPicPr>
              <a:picLocks noChangeAspect="1"/>
            </p:cNvPicPr>
            <p:nvPr/>
          </p:nvPicPr>
          <p:blipFill>
            <a:blip r:embed="rId4"/>
            <a:stretch>
              <a:fillRect/>
            </a:stretch>
          </p:blipFill>
          <p:spPr>
            <a:xfrm>
              <a:off x="0" y="0"/>
              <a:ext cx="9144000" cy="6858000"/>
            </a:xfrm>
            <a:prstGeom prst="rect">
              <a:avLst/>
            </a:prstGeom>
          </p:spPr>
        </p:pic>
        <p:sp>
          <p:nvSpPr>
            <p:cNvPr id="7" name="Rectangle 6"/>
            <p:cNvSpPr/>
            <p:nvPr/>
          </p:nvSpPr>
          <p:spPr>
            <a:xfrm>
              <a:off x="0" y="3893262"/>
              <a:ext cx="9144000" cy="2964737"/>
            </a:xfrm>
            <a:prstGeom prst="rect">
              <a:avLst/>
            </a:prstGeom>
            <a:solidFill>
              <a:schemeClr val="bg1">
                <a:lumMod val="85000"/>
                <a:alpha val="92000"/>
              </a:schemeClr>
            </a:solidFill>
          </p:spPr>
          <p:txBody>
            <a:bodyPr wrap="none">
              <a:noAutofit/>
            </a:bodyPr>
            <a:lstStyle/>
            <a:p>
              <a:pPr algn="ctr"/>
              <a:r>
                <a:rPr lang="zh-CN" altLang="en-US"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在</a:t>
              </a:r>
              <a:r>
                <a:rPr lang="en-US" altLang="zh-CN"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2018</a:t>
              </a:r>
              <a:r>
                <a:rPr lang="zh-CN" altLang="en-US"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年世界幸福报告中，新加坡排名第</a:t>
              </a:r>
              <a:r>
                <a:rPr lang="en-US" altLang="zh-CN"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34</a:t>
              </a:r>
              <a:r>
                <a:rPr lang="zh-CN" altLang="en-US"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a:t>
              </a:r>
              <a:r>
                <a:rPr lang="en-US" altLang="zh-CN"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
              </a:r>
              <a:br>
                <a:rPr lang="en-US" altLang="zh-CN"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br>
              <a:r>
                <a:rPr lang="zh-CN" altLang="en-US"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而芬兰排名第一。</a:t>
              </a:r>
              <a:endParaRPr lang="en-US" altLang="zh-CN" sz="3200" b="1"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endParaRPr>
            </a:p>
            <a:p>
              <a:pPr>
                <a:spcBef>
                  <a:spcPts val="1200"/>
                </a:spcBef>
              </a:pPr>
              <a:r>
                <a:rPr lang="zh-CN" altLang="en-US" sz="2800"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世界幸福报告</a:t>
              </a:r>
              <a:r>
                <a:rPr lang="zh-CN" altLang="en-US"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是</a:t>
              </a:r>
              <a:r>
                <a:rPr lang="zh-CN" altLang="en-US" sz="2800"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调查</a:t>
              </a:r>
              <a:r>
                <a:rPr lang="en-US" altLang="zh-CN"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156</a:t>
              </a:r>
              <a:r>
                <a:rPr lang="zh-CN" altLang="en-US"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个国</a:t>
              </a:r>
              <a:r>
                <a:rPr lang="zh-CN" altLang="en-US" sz="2800"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家的人民，根</a:t>
              </a:r>
              <a:r>
                <a:rPr lang="zh-CN" altLang="en-US"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据他们对幸福</a:t>
              </a:r>
              <a:r>
                <a:rPr lang="en-US" altLang="zh-CN"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
              </a:r>
              <a:br>
                <a:rPr lang="en-US" altLang="zh-CN"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br>
              <a:r>
                <a:rPr lang="zh-CN" altLang="en-US" sz="2800"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程度</a:t>
              </a:r>
              <a:r>
                <a:rPr lang="zh-CN" altLang="en-US"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的感觉排</a:t>
              </a:r>
              <a:r>
                <a:rPr lang="zh-CN" altLang="en-US" sz="2800"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名。今年，新加坡排名在</a:t>
              </a:r>
              <a:r>
                <a:rPr lang="en-US" altLang="zh-CN" sz="2800"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34</a:t>
              </a:r>
              <a:r>
                <a:rPr lang="zh-CN" altLang="en-US" sz="2800"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位</a:t>
              </a:r>
              <a:r>
                <a:rPr lang="zh-CN" altLang="en-US"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，而</a:t>
              </a:r>
              <a:r>
                <a:rPr lang="en-US" altLang="zh-CN"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2017</a:t>
              </a:r>
              <a:r>
                <a:rPr lang="zh-CN" altLang="en-US"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年</a:t>
              </a:r>
              <a:r>
                <a:rPr lang="en-US" altLang="zh-CN"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
              </a:r>
              <a:br>
                <a:rPr lang="en-US" altLang="zh-CN"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br>
              <a:r>
                <a:rPr lang="zh-CN" altLang="en-US"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新</a:t>
              </a:r>
              <a:r>
                <a:rPr lang="zh-CN" altLang="en-US" sz="2800"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加坡排</a:t>
              </a:r>
              <a:r>
                <a:rPr lang="zh-CN" altLang="en-US"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在第</a:t>
              </a:r>
              <a:r>
                <a:rPr lang="en-US" altLang="zh-CN"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26</a:t>
              </a:r>
              <a:r>
                <a:rPr lang="zh-CN" altLang="en-US" sz="2800"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位</a:t>
              </a:r>
              <a:r>
                <a:rPr lang="zh-CN" altLang="en-US" sz="2800" dirty="0" smtClean="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。显然倒退了许多！</a:t>
              </a:r>
              <a:endParaRPr lang="en-US" sz="2800" dirty="0">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endParaRPr>
            </a:p>
          </p:txBody>
        </p:sp>
      </p:grpSp>
    </p:spTree>
    <p:extLst>
      <p:ext uri="{BB962C8B-B14F-4D97-AF65-F5344CB8AC3E}">
        <p14:creationId xmlns:p14="http://schemas.microsoft.com/office/powerpoint/2010/main" val="9515780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grpSp>
        <p:nvGrpSpPr>
          <p:cNvPr id="11" name="Group 10"/>
          <p:cNvGrpSpPr/>
          <p:nvPr/>
        </p:nvGrpSpPr>
        <p:grpSpPr>
          <a:xfrm>
            <a:off x="-1" y="0"/>
            <a:ext cx="9144001" cy="6858000"/>
            <a:chOff x="-1" y="0"/>
            <a:chExt cx="9144001" cy="6858000"/>
          </a:xfrm>
        </p:grpSpPr>
        <p:pic>
          <p:nvPicPr>
            <p:cNvPr id="4" name="Picture 3"/>
            <p:cNvPicPr>
              <a:picLocks noChangeAspect="1"/>
            </p:cNvPicPr>
            <p:nvPr/>
          </p:nvPicPr>
          <p:blipFill>
            <a:blip r:embed="rId3"/>
            <a:stretch>
              <a:fillRect/>
            </a:stretch>
          </p:blipFill>
          <p:spPr>
            <a:xfrm>
              <a:off x="0" y="0"/>
              <a:ext cx="9144000" cy="6858000"/>
            </a:xfrm>
            <a:prstGeom prst="rect">
              <a:avLst/>
            </a:prstGeom>
          </p:spPr>
        </p:pic>
        <p:sp>
          <p:nvSpPr>
            <p:cNvPr id="2" name="Rectangle 1"/>
            <p:cNvSpPr/>
            <p:nvPr/>
          </p:nvSpPr>
          <p:spPr>
            <a:xfrm>
              <a:off x="3480619" y="1216430"/>
              <a:ext cx="2190131" cy="369332"/>
            </a:xfrm>
            <a:prstGeom prst="rect">
              <a:avLst/>
            </a:prstGeom>
            <a:solidFill>
              <a:schemeClr val="bg1"/>
            </a:solidFill>
          </p:spPr>
          <p:txBody>
            <a:bodyPr wrap="square" anchor="ctr">
              <a:noAutofit/>
            </a:bodyPr>
            <a:lstStyle/>
            <a:p>
              <a:pPr algn="ctr"/>
              <a:r>
                <a:rPr lang="zh-CN" altLang="en-US" sz="2400" b="1" dirty="0">
                  <a:latin typeface="微软雅黑" panose="020B0503020204020204" pitchFamily="34" charset="-122"/>
                  <a:ea typeface="微软雅黑" panose="020B0503020204020204" pitchFamily="34" charset="-122"/>
                  <a:cs typeface="Gotham-Book"/>
                </a:rPr>
                <a:t>快乐</a:t>
              </a:r>
              <a:r>
                <a:rPr lang="zh-CN" altLang="en-US" sz="2400" b="1" dirty="0" smtClean="0">
                  <a:latin typeface="微软雅黑" panose="020B0503020204020204" pitchFamily="34" charset="-122"/>
                  <a:ea typeface="微软雅黑" panose="020B0503020204020204" pitchFamily="34" charset="-122"/>
                  <a:cs typeface="Gotham-Book"/>
                </a:rPr>
                <a:t>指数</a:t>
              </a:r>
              <a:endParaRPr lang="en-US" sz="2400" b="1" dirty="0">
                <a:latin typeface="微软雅黑" panose="020B0503020204020204" pitchFamily="34" charset="-122"/>
                <a:ea typeface="微软雅黑" panose="020B0503020204020204" pitchFamily="34" charset="-122"/>
              </a:endParaRPr>
            </a:p>
          </p:txBody>
        </p:sp>
        <p:sp>
          <p:nvSpPr>
            <p:cNvPr id="5" name="Rectangle 4"/>
            <p:cNvSpPr/>
            <p:nvPr/>
          </p:nvSpPr>
          <p:spPr>
            <a:xfrm>
              <a:off x="-1" y="63908"/>
              <a:ext cx="6076335" cy="653843"/>
            </a:xfrm>
            <a:prstGeom prst="rect">
              <a:avLst/>
            </a:prstGeom>
            <a:solidFill>
              <a:schemeClr val="bg1"/>
            </a:solidFill>
          </p:spPr>
          <p:txBody>
            <a:bodyPr wrap="square" anchor="ctr">
              <a:noAutofit/>
            </a:bodyPr>
            <a:lstStyle/>
            <a:p>
              <a:pPr marL="280988"/>
              <a:r>
                <a:rPr lang="zh-CN" altLang="en-US" sz="2800" b="1" dirty="0" smtClean="0">
                  <a:latin typeface="微软雅黑" panose="020B0503020204020204" pitchFamily="34" charset="-122"/>
                  <a:ea typeface="微软雅黑" panose="020B0503020204020204" pitchFamily="34" charset="-122"/>
                  <a:cs typeface="Gotham-Book"/>
                </a:rPr>
                <a:t>区域内工作的幸福指数</a:t>
              </a:r>
              <a:endParaRPr lang="en-US" sz="2800" b="1" dirty="0">
                <a:latin typeface="微软雅黑" panose="020B0503020204020204" pitchFamily="34" charset="-122"/>
                <a:ea typeface="微软雅黑" panose="020B0503020204020204" pitchFamily="34" charset="-122"/>
              </a:endParaRPr>
            </a:p>
          </p:txBody>
        </p:sp>
        <p:sp>
          <p:nvSpPr>
            <p:cNvPr id="7" name="Rectangle 6"/>
            <p:cNvSpPr/>
            <p:nvPr/>
          </p:nvSpPr>
          <p:spPr>
            <a:xfrm>
              <a:off x="7388942" y="681190"/>
              <a:ext cx="1755058" cy="369332"/>
            </a:xfrm>
            <a:prstGeom prst="rect">
              <a:avLst/>
            </a:prstGeom>
            <a:solidFill>
              <a:schemeClr val="bg1"/>
            </a:solidFill>
          </p:spPr>
          <p:txBody>
            <a:bodyPr wrap="square" anchor="ctr">
              <a:noAutofit/>
            </a:bodyPr>
            <a:lstStyle/>
            <a:p>
              <a:pPr algn="ctr"/>
              <a:r>
                <a:rPr lang="zh-CN" altLang="en-US" b="1" dirty="0" smtClean="0">
                  <a:latin typeface="微软雅黑" panose="020B0503020204020204" pitchFamily="34" charset="-122"/>
                  <a:ea typeface="微软雅黑" panose="020B0503020204020204" pitchFamily="34" charset="-122"/>
                </a:rPr>
                <a:t>最快乐</a:t>
              </a:r>
              <a:endParaRPr lang="en-US" b="1" dirty="0">
                <a:latin typeface="微软雅黑" panose="020B0503020204020204" pitchFamily="34" charset="-122"/>
                <a:ea typeface="微软雅黑" panose="020B0503020204020204" pitchFamily="34" charset="-122"/>
              </a:endParaRPr>
            </a:p>
          </p:txBody>
        </p:sp>
        <p:sp>
          <p:nvSpPr>
            <p:cNvPr id="8" name="Rectangle 7"/>
            <p:cNvSpPr/>
            <p:nvPr/>
          </p:nvSpPr>
          <p:spPr>
            <a:xfrm>
              <a:off x="122901" y="2231923"/>
              <a:ext cx="1573164" cy="369332"/>
            </a:xfrm>
            <a:prstGeom prst="rect">
              <a:avLst/>
            </a:prstGeom>
            <a:solidFill>
              <a:schemeClr val="bg1"/>
            </a:solidFill>
          </p:spPr>
          <p:txBody>
            <a:bodyPr wrap="square" anchor="ctr">
              <a:noAutofit/>
            </a:bodyPr>
            <a:lstStyle/>
            <a:p>
              <a:pPr algn="ctr"/>
              <a:r>
                <a:rPr lang="zh-CN" altLang="en-US" b="1" dirty="0" smtClean="0">
                  <a:latin typeface="微软雅黑" panose="020B0503020204020204" pitchFamily="34" charset="-122"/>
                  <a:ea typeface="微软雅黑" panose="020B0503020204020204" pitchFamily="34" charset="-122"/>
                </a:rPr>
                <a:t>最不快乐</a:t>
              </a:r>
              <a:endParaRPr lang="en-US" b="1" dirty="0">
                <a:latin typeface="微软雅黑" panose="020B0503020204020204" pitchFamily="34" charset="-122"/>
                <a:ea typeface="微软雅黑" panose="020B0503020204020204" pitchFamily="34" charset="-122"/>
              </a:endParaRPr>
            </a:p>
          </p:txBody>
        </p:sp>
        <p:sp>
          <p:nvSpPr>
            <p:cNvPr id="10" name="Rectangle 9"/>
            <p:cNvSpPr/>
            <p:nvPr/>
          </p:nvSpPr>
          <p:spPr>
            <a:xfrm>
              <a:off x="3900944" y="6488668"/>
              <a:ext cx="1755058" cy="369332"/>
            </a:xfrm>
            <a:prstGeom prst="rect">
              <a:avLst/>
            </a:prstGeom>
            <a:solidFill>
              <a:schemeClr val="bg1"/>
            </a:solidFill>
          </p:spPr>
          <p:txBody>
            <a:bodyPr wrap="square" anchor="ctr">
              <a:noAutofit/>
            </a:bodyPr>
            <a:lstStyle/>
            <a:p>
              <a:r>
                <a:rPr lang="zh-CN" altLang="en-US" b="1" dirty="0" smtClean="0">
                  <a:latin typeface="微软雅黑" panose="020B0503020204020204" pitchFamily="34" charset="-122"/>
                  <a:ea typeface="微软雅黑" panose="020B0503020204020204" pitchFamily="34" charset="-122"/>
                </a:rPr>
                <a:t>快乐指数</a:t>
              </a:r>
              <a:endParaRPr lang="en-US"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9876980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5613400" y="3073400"/>
            <a:ext cx="2844800" cy="2844800"/>
          </a:xfrm>
          <a:prstGeom prst="rect">
            <a:avLst/>
          </a:prstGeom>
        </p:spPr>
      </p:pic>
      <p:pic>
        <p:nvPicPr>
          <p:cNvPr id="7" name="Picture 6"/>
          <p:cNvPicPr>
            <a:picLocks noChangeAspect="1"/>
          </p:cNvPicPr>
          <p:nvPr/>
        </p:nvPicPr>
        <p:blipFill>
          <a:blip r:embed="rId4"/>
          <a:stretch>
            <a:fillRect/>
          </a:stretch>
        </p:blipFill>
        <p:spPr>
          <a:xfrm>
            <a:off x="777936" y="606255"/>
            <a:ext cx="6614733" cy="4554107"/>
          </a:xfrm>
          <a:prstGeom prst="rect">
            <a:avLst/>
          </a:prstGeom>
        </p:spPr>
      </p:pic>
    </p:spTree>
    <p:extLst>
      <p:ext uri="{BB962C8B-B14F-4D97-AF65-F5344CB8AC3E}">
        <p14:creationId xmlns:p14="http://schemas.microsoft.com/office/powerpoint/2010/main" val="27136237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763843"/>
            <a:ext cx="7374194" cy="3539613"/>
          </a:xfrm>
        </p:spPr>
        <p:txBody>
          <a:bodyPr>
            <a:noAutofit/>
          </a:bodyPr>
          <a:lstStyle/>
          <a:p>
            <a:r>
              <a:rPr lang="zh-CN" altLang="en-US" sz="4800" b="1"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t>我劳碌，自己却不享福</a:t>
            </a:r>
            <a:r>
              <a:rPr lang="zh-CN" altLang="en-US" sz="4800" b="1" dirty="0" smtClean="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t>，</a:t>
            </a:r>
            <a:r>
              <a:rPr lang="en-US" altLang="zh-CN" sz="4800" b="1" dirty="0" smtClean="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t/>
            </a:r>
            <a:br>
              <a:rPr lang="en-US" altLang="zh-CN" sz="4800" b="1" dirty="0" smtClean="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br>
            <a:r>
              <a:rPr lang="zh-CN" altLang="en-US" sz="4800" b="1" dirty="0" smtClean="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t>到</a:t>
            </a:r>
            <a:r>
              <a:rPr lang="zh-CN" altLang="en-US" sz="4800" b="1"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t>底是为了谁呢？</a:t>
            </a:r>
            <a:r>
              <a:rPr lang="en-US" sz="4800" b="1"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ku &amp; Kamu"/>
              </a:rPr>
              <a:t/>
            </a:r>
            <a:br>
              <a:rPr lang="en-US" sz="4800" b="1"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ku &amp; Kamu"/>
              </a:rPr>
            </a:br>
            <a:r>
              <a:rPr lang="zh-CN" altLang="en-US" sz="4800" b="1" i="1" dirty="0" smtClean="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Times New Roman" panose="02020603050405020304" pitchFamily="18" charset="0"/>
              </a:rPr>
              <a:t>传道书</a:t>
            </a:r>
            <a:r>
              <a:rPr lang="en-US" sz="4800" b="1" i="1" dirty="0" smtClean="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Times New Roman" panose="02020603050405020304" pitchFamily="18" charset="0"/>
              </a:rPr>
              <a:t> </a:t>
            </a:r>
            <a:r>
              <a:rPr lang="en-US" sz="4800" b="1" i="1"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Times New Roman" panose="02020603050405020304" pitchFamily="18" charset="0"/>
              </a:rPr>
              <a:t>4:8</a:t>
            </a:r>
          </a:p>
        </p:txBody>
      </p:sp>
      <p:pic>
        <p:nvPicPr>
          <p:cNvPr id="2" name="Picture 1"/>
          <p:cNvPicPr>
            <a:picLocks noChangeAspect="1"/>
          </p:cNvPicPr>
          <p:nvPr/>
        </p:nvPicPr>
        <p:blipFill>
          <a:blip r:embed="rId3"/>
          <a:stretch>
            <a:fillRect/>
          </a:stretch>
        </p:blipFill>
        <p:spPr>
          <a:xfrm>
            <a:off x="5842000" y="3251200"/>
            <a:ext cx="2889250" cy="2889250"/>
          </a:xfrm>
          <a:prstGeom prst="rect">
            <a:avLst/>
          </a:prstGeom>
        </p:spPr>
      </p:pic>
    </p:spTree>
    <p:extLst>
      <p:ext uri="{BB962C8B-B14F-4D97-AF65-F5344CB8AC3E}">
        <p14:creationId xmlns:p14="http://schemas.microsoft.com/office/powerpoint/2010/main" val="10847990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406902"/>
            <a:ext cx="9144000" cy="1470025"/>
          </a:xfrm>
        </p:spPr>
        <p:txBody>
          <a:bodyPr>
            <a:noAutofit/>
          </a:bodyPr>
          <a:lstStyle/>
          <a:p>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人人都渴望幸福快乐的生活</a:t>
            </a:r>
            <a:r>
              <a:rPr 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endParaRPr 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Picture 2"/>
          <p:cNvPicPr>
            <a:picLocks noChangeAspect="1"/>
          </p:cNvPicPr>
          <p:nvPr/>
        </p:nvPicPr>
        <p:blipFill>
          <a:blip r:embed="rId3"/>
          <a:stretch>
            <a:fillRect/>
          </a:stretch>
        </p:blipFill>
        <p:spPr>
          <a:xfrm>
            <a:off x="0" y="1625600"/>
            <a:ext cx="9144000" cy="5232400"/>
          </a:xfrm>
          <a:prstGeom prst="rect">
            <a:avLst/>
          </a:prstGeom>
        </p:spPr>
      </p:pic>
    </p:spTree>
    <p:extLst>
      <p:ext uri="{BB962C8B-B14F-4D97-AF65-F5344CB8AC3E}">
        <p14:creationId xmlns:p14="http://schemas.microsoft.com/office/powerpoint/2010/main" val="24424256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10834"/>
          <a:stretch/>
        </p:blipFill>
        <p:spPr>
          <a:xfrm>
            <a:off x="0" y="0"/>
            <a:ext cx="9144000" cy="6858000"/>
          </a:xfrm>
          <a:prstGeom prst="rect">
            <a:avLst/>
          </a:prstGeom>
        </p:spPr>
      </p:pic>
      <p:sp>
        <p:nvSpPr>
          <p:cNvPr id="4" name="Title 3"/>
          <p:cNvSpPr>
            <a:spLocks noGrp="1"/>
          </p:cNvSpPr>
          <p:nvPr>
            <p:ph type="ctrTitle"/>
          </p:nvPr>
        </p:nvSpPr>
        <p:spPr>
          <a:xfrm>
            <a:off x="0" y="57150"/>
            <a:ext cx="9144000" cy="1470025"/>
          </a:xfrm>
        </p:spPr>
        <p:txBody>
          <a:bodyPr>
            <a:noAutofit/>
          </a:bodyPr>
          <a:lstStyle/>
          <a:p>
            <a:r>
              <a:rPr lang="zh-CN" altLang="en-US" sz="4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但大多数人</a:t>
            </a:r>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的</a:t>
            </a:r>
            <a:r>
              <a:rPr lang="zh-CN" altLang="en-US" sz="4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生活并</a:t>
            </a:r>
            <a:r>
              <a:rPr lang="zh-CN" altLang="en-US" sz="4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不</a:t>
            </a:r>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快乐</a:t>
            </a:r>
            <a:r>
              <a:rPr lang="zh-CN" altLang="en-US" sz="4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a:t>
            </a:r>
            <a:r>
              <a:rPr lang="en-US" altLang="zh-CN" sz="4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sz="4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sz="4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因为生活不都尽如人意！</a:t>
            </a:r>
            <a:endParaRPr 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Picture 1"/>
          <p:cNvPicPr>
            <a:picLocks noChangeAspect="1"/>
          </p:cNvPicPr>
          <p:nvPr/>
        </p:nvPicPr>
        <p:blipFill>
          <a:blip r:embed="rId4"/>
          <a:stretch>
            <a:fillRect/>
          </a:stretch>
        </p:blipFill>
        <p:spPr>
          <a:xfrm>
            <a:off x="1" y="1552575"/>
            <a:ext cx="9144000" cy="5254625"/>
          </a:xfrm>
          <a:prstGeom prst="rect">
            <a:avLst/>
          </a:prstGeom>
        </p:spPr>
      </p:pic>
      <p:grpSp>
        <p:nvGrpSpPr>
          <p:cNvPr id="5" name="Group 4"/>
          <p:cNvGrpSpPr/>
          <p:nvPr/>
        </p:nvGrpSpPr>
        <p:grpSpPr>
          <a:xfrm>
            <a:off x="3197264" y="1552575"/>
            <a:ext cx="4259167" cy="958413"/>
            <a:chOff x="3197264" y="1552575"/>
            <a:chExt cx="4259167" cy="958413"/>
          </a:xfrm>
        </p:grpSpPr>
        <p:sp>
          <p:nvSpPr>
            <p:cNvPr id="3" name="TextBox 2"/>
            <p:cNvSpPr txBox="1"/>
            <p:nvPr/>
          </p:nvSpPr>
          <p:spPr>
            <a:xfrm>
              <a:off x="3197264" y="2002690"/>
              <a:ext cx="2749471" cy="400110"/>
            </a:xfrm>
            <a:prstGeom prst="rect">
              <a:avLst/>
            </a:prstGeom>
            <a:noFill/>
          </p:spPr>
          <p:txBody>
            <a:bodyPr wrap="none" rtlCol="0">
              <a:spAutoFit/>
            </a:bodyPr>
            <a:lstStyle/>
            <a:p>
              <a:r>
                <a:rPr lang="zh-CN" altLang="en-US" sz="2000" b="1" dirty="0" smtClean="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新加坡行业的开心指数</a:t>
              </a:r>
              <a:endParaRPr lang="en-US" sz="2000" b="1"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6399731" y="1552575"/>
              <a:ext cx="1005403" cy="338554"/>
            </a:xfrm>
            <a:prstGeom prst="rect">
              <a:avLst/>
            </a:prstGeom>
            <a:noFill/>
          </p:spPr>
          <p:txBody>
            <a:bodyPr wrap="none" rtlCol="0">
              <a:spAutoFit/>
            </a:bodyPr>
            <a:lstStyle/>
            <a:p>
              <a:r>
                <a:rPr lang="zh-CN" altLang="en-US" sz="1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开心指数</a:t>
              </a:r>
              <a:endParaRPr lang="en-US"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 name="TextBox 7"/>
            <p:cNvSpPr txBox="1"/>
            <p:nvPr/>
          </p:nvSpPr>
          <p:spPr>
            <a:xfrm>
              <a:off x="6861396" y="1808480"/>
              <a:ext cx="595035" cy="338554"/>
            </a:xfrm>
            <a:prstGeom prst="rect">
              <a:avLst/>
            </a:prstGeom>
            <a:noFill/>
          </p:spPr>
          <p:txBody>
            <a:bodyPr wrap="none" rtlCol="0">
              <a:spAutoFit/>
            </a:bodyPr>
            <a:lstStyle/>
            <a:p>
              <a:r>
                <a:rPr lang="zh-CN" altLang="en-US" sz="1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开心</a:t>
              </a:r>
              <a:endParaRPr lang="en-US"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TextBox 8"/>
            <p:cNvSpPr txBox="1"/>
            <p:nvPr/>
          </p:nvSpPr>
          <p:spPr>
            <a:xfrm>
              <a:off x="6656212" y="2172434"/>
              <a:ext cx="800219" cy="338554"/>
            </a:xfrm>
            <a:prstGeom prst="rect">
              <a:avLst/>
            </a:prstGeom>
            <a:noFill/>
          </p:spPr>
          <p:txBody>
            <a:bodyPr wrap="none" rtlCol="0">
              <a:spAutoFit/>
            </a:bodyPr>
            <a:lstStyle/>
            <a:p>
              <a:r>
                <a:rPr lang="zh-CN" altLang="en-US" sz="16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不开心</a:t>
              </a:r>
              <a:endParaRPr lang="en-US" sz="16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33627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2289"/>
          <a:stretch/>
        </p:blipFill>
        <p:spPr>
          <a:xfrm>
            <a:off x="0" y="0"/>
            <a:ext cx="9144000" cy="6858000"/>
          </a:xfrm>
          <a:prstGeom prst="rect">
            <a:avLst/>
          </a:prstGeom>
        </p:spPr>
      </p:pic>
      <p:sp>
        <p:nvSpPr>
          <p:cNvPr id="4" name="Title 3"/>
          <p:cNvSpPr>
            <a:spLocks noGrp="1"/>
          </p:cNvSpPr>
          <p:nvPr>
            <p:ph type="ctrTitle"/>
          </p:nvPr>
        </p:nvSpPr>
        <p:spPr>
          <a:xfrm>
            <a:off x="535577" y="699997"/>
            <a:ext cx="8608423" cy="1470025"/>
          </a:xfrm>
        </p:spPr>
        <p:txBody>
          <a:bodyPr>
            <a:noAutofit/>
          </a:bodyPr>
          <a:lstStyle/>
          <a:p>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我们转向算命、占卜、积善、</a:t>
            </a:r>
            <a: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和宗教活动，</a:t>
            </a:r>
            <a: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但</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问</a:t>
            </a: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题还是没有解决。</a:t>
            </a:r>
            <a:endParaRPr 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Picture 2"/>
          <p:cNvPicPr>
            <a:picLocks noChangeAspect="1"/>
          </p:cNvPicPr>
          <p:nvPr/>
        </p:nvPicPr>
        <p:blipFill>
          <a:blip r:embed="rId3"/>
          <a:stretch>
            <a:fillRect/>
          </a:stretch>
        </p:blipFill>
        <p:spPr>
          <a:xfrm>
            <a:off x="1371600" y="2895600"/>
            <a:ext cx="6751575" cy="3962400"/>
          </a:xfrm>
          <a:prstGeom prst="rect">
            <a:avLst/>
          </a:prstGeom>
        </p:spPr>
      </p:pic>
    </p:spTree>
    <p:extLst>
      <p:ext uri="{BB962C8B-B14F-4D97-AF65-F5344CB8AC3E}">
        <p14:creationId xmlns:p14="http://schemas.microsoft.com/office/powerpoint/2010/main" val="42755620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2289"/>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1371600" y="2895600"/>
            <a:ext cx="6751575" cy="3962400"/>
          </a:xfrm>
          <a:prstGeom prst="rect">
            <a:avLst/>
          </a:prstGeom>
        </p:spPr>
      </p:pic>
      <p:sp>
        <p:nvSpPr>
          <p:cNvPr id="5" name="Title 3"/>
          <p:cNvSpPr txBox="1">
            <a:spLocks/>
          </p:cNvSpPr>
          <p:nvPr/>
        </p:nvSpPr>
        <p:spPr>
          <a:xfrm>
            <a:off x="443175" y="593136"/>
            <a:ext cx="8608423" cy="147002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我们</a:t>
            </a: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就</a:t>
            </a: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像迷</a:t>
            </a: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失方向的</a:t>
            </a: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人</a:t>
            </a:r>
            <a:endParaRPr 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9896805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2289"/>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1371600" y="2895600"/>
            <a:ext cx="6751575" cy="3962400"/>
          </a:xfrm>
          <a:prstGeom prst="rect">
            <a:avLst/>
          </a:prstGeom>
        </p:spPr>
      </p:pic>
      <p:sp>
        <p:nvSpPr>
          <p:cNvPr id="7" name="Title 3"/>
          <p:cNvSpPr txBox="1">
            <a:spLocks/>
          </p:cNvSpPr>
          <p:nvPr/>
        </p:nvSpPr>
        <p:spPr>
          <a:xfrm>
            <a:off x="0" y="701041"/>
            <a:ext cx="9046029" cy="147002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只有一条路</a:t>
            </a: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a:t>
            </a:r>
            <a:r>
              <a:rPr lang="en-US" altLang="zh-CN"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如</a:t>
            </a: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果找到并接受</a:t>
            </a: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它</a:t>
            </a:r>
            <a:r>
              <a:rPr lang="en-US" altLang="zh-CN"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我</a:t>
            </a: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们的包袱</a:t>
            </a: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才可被</a:t>
            </a:r>
            <a:r>
              <a:rPr lang="zh-CN" altLang="en-US" sz="4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除去。</a:t>
            </a:r>
            <a:endParaRPr 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2251630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2289"/>
          <a:stretch/>
        </p:blipFill>
        <p:spPr>
          <a:xfrm>
            <a:off x="0" y="0"/>
            <a:ext cx="9144000" cy="6858000"/>
          </a:xfrm>
          <a:prstGeom prst="rect">
            <a:avLst/>
          </a:prstGeom>
        </p:spPr>
      </p:pic>
      <p:pic>
        <p:nvPicPr>
          <p:cNvPr id="3" name="Picture 2"/>
          <p:cNvPicPr>
            <a:picLocks noChangeAspect="1"/>
          </p:cNvPicPr>
          <p:nvPr/>
        </p:nvPicPr>
        <p:blipFill>
          <a:blip r:embed="rId3"/>
          <a:stretch>
            <a:fillRect/>
          </a:stretch>
        </p:blipFill>
        <p:spPr>
          <a:xfrm>
            <a:off x="1371600" y="3530600"/>
            <a:ext cx="6751575" cy="3327400"/>
          </a:xfrm>
          <a:prstGeom prst="rect">
            <a:avLst/>
          </a:prstGeom>
        </p:spPr>
      </p:pic>
      <p:sp>
        <p:nvSpPr>
          <p:cNvPr id="7" name="Title 3"/>
          <p:cNvSpPr txBox="1">
            <a:spLocks/>
          </p:cNvSpPr>
          <p:nvPr/>
        </p:nvSpPr>
        <p:spPr>
          <a:xfrm>
            <a:off x="443175" y="119199"/>
            <a:ext cx="8608423" cy="365638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我在耶稣里找到了</a:t>
            </a: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a:t>
            </a:r>
            <a: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祂</a:t>
            </a: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是唯</a:t>
            </a: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一的</a:t>
            </a: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道路</a:t>
            </a: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a:t>
            </a:r>
            <a: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唯</a:t>
            </a: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有祂有能力赦免我、</a:t>
            </a:r>
            <a: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背负我的包袱，并使我的灵魂</a:t>
            </a:r>
            <a: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真正得到安息。</a:t>
            </a:r>
            <a:endParaRPr 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520687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5"/>
          <a:srcRect r="10834"/>
          <a:stretch/>
        </p:blipFill>
        <p:spPr>
          <a:xfrm>
            <a:off x="0" y="0"/>
            <a:ext cx="9144000" cy="6858000"/>
          </a:xfrm>
          <a:prstGeom prst="rect">
            <a:avLst/>
          </a:prstGeom>
        </p:spPr>
      </p:pic>
      <p:sp>
        <p:nvSpPr>
          <p:cNvPr id="4" name="Title 3"/>
          <p:cNvSpPr>
            <a:spLocks noGrp="1"/>
          </p:cNvSpPr>
          <p:nvPr>
            <p:ph type="ctrTitle"/>
          </p:nvPr>
        </p:nvSpPr>
        <p:spPr>
          <a:xfrm>
            <a:off x="177800" y="1573212"/>
            <a:ext cx="7772400" cy="1470025"/>
          </a:xfrm>
        </p:spPr>
        <p:txBody>
          <a:bodyPr>
            <a:noAutofit/>
          </a:bodyPr>
          <a:lstStyle/>
          <a:p>
            <a:pPr algn="l"/>
            <a:r>
              <a:rPr lang="en-US" sz="7200" dirty="0">
                <a:solidFill>
                  <a:schemeClr val="bg1"/>
                </a:solidFill>
                <a:latin typeface="Aku &amp; Kamu"/>
                <a:cs typeface="Aku &amp; Kamu"/>
              </a:rPr>
              <a:t>HAPPINESS </a:t>
            </a:r>
            <a:r>
              <a:rPr lang="en-US" sz="6000" dirty="0">
                <a:solidFill>
                  <a:schemeClr val="bg1"/>
                </a:solidFill>
                <a:latin typeface="Aku &amp; Kamu"/>
                <a:cs typeface="Aku &amp; Kamu"/>
              </a:rPr>
              <a:t/>
            </a:r>
            <a:br>
              <a:rPr lang="en-US" sz="6000" dirty="0">
                <a:solidFill>
                  <a:schemeClr val="bg1"/>
                </a:solidFill>
                <a:latin typeface="Aku &amp; Kamu"/>
                <a:cs typeface="Aku &amp; Kamu"/>
              </a:rPr>
            </a:br>
            <a:r>
              <a:rPr lang="en-US" sz="6000" dirty="0">
                <a:solidFill>
                  <a:schemeClr val="bg1"/>
                </a:solidFill>
                <a:latin typeface="Aku &amp; Kamu"/>
                <a:cs typeface="Aku &amp; Kamu"/>
              </a:rPr>
              <a:t>VIDEO</a:t>
            </a:r>
            <a:endParaRPr lang="en-US" sz="8000" dirty="0">
              <a:solidFill>
                <a:schemeClr val="bg1"/>
              </a:solidFill>
              <a:latin typeface="SignPainter-HouseScript"/>
              <a:cs typeface="SignPainter-HouseScript"/>
            </a:endParaRPr>
          </a:p>
        </p:txBody>
      </p:sp>
      <p:pic>
        <p:nvPicPr>
          <p:cNvPr id="3" name="How-to-find-true-happiness-in-life-forever-with-Jesus.mp4 week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 y="1"/>
            <a:ext cx="9143999" cy="5561904"/>
          </a:xfrm>
          <a:prstGeom prst="rect">
            <a:avLst/>
          </a:prstGeom>
        </p:spPr>
      </p:pic>
      <p:sp>
        <p:nvSpPr>
          <p:cNvPr id="5" name="TextBox 4">
            <a:extLst>
              <a:ext uri="{FF2B5EF4-FFF2-40B4-BE49-F238E27FC236}">
                <a16:creationId xmlns:a16="http://schemas.microsoft.com/office/drawing/2014/main" id="{A362956E-31B2-F343-8F77-D45F9C6FDC1A}"/>
              </a:ext>
            </a:extLst>
          </p:cNvPr>
          <p:cNvSpPr txBox="1"/>
          <p:nvPr/>
        </p:nvSpPr>
        <p:spPr>
          <a:xfrm>
            <a:off x="1595502" y="5748287"/>
            <a:ext cx="5799908"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HAPPINESS VIDEO</a:t>
            </a:r>
          </a:p>
        </p:txBody>
      </p:sp>
    </p:spTree>
    <p:extLst>
      <p:ext uri="{BB962C8B-B14F-4D97-AF65-F5344CB8AC3E}">
        <p14:creationId xmlns:p14="http://schemas.microsoft.com/office/powerpoint/2010/main" val="41366748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10834"/>
          <a:stretch/>
        </p:blipFill>
        <p:spPr>
          <a:xfrm>
            <a:off x="0" y="0"/>
            <a:ext cx="9144000" cy="6858000"/>
          </a:xfrm>
          <a:prstGeom prst="rect">
            <a:avLst/>
          </a:prstGeom>
        </p:spPr>
      </p:pic>
      <p:pic>
        <p:nvPicPr>
          <p:cNvPr id="8" name="Picture 7"/>
          <p:cNvPicPr>
            <a:picLocks noChangeAspect="1"/>
          </p:cNvPicPr>
          <p:nvPr/>
        </p:nvPicPr>
        <p:blipFill>
          <a:blip r:embed="rId4"/>
          <a:stretch>
            <a:fillRect/>
          </a:stretch>
        </p:blipFill>
        <p:spPr>
          <a:xfrm>
            <a:off x="3234855" y="3535680"/>
            <a:ext cx="2884742" cy="1499972"/>
          </a:xfrm>
          <a:prstGeom prst="rect">
            <a:avLst/>
          </a:prstGeom>
        </p:spPr>
      </p:pic>
      <p:grpSp>
        <p:nvGrpSpPr>
          <p:cNvPr id="3" name="Group 2"/>
          <p:cNvGrpSpPr/>
          <p:nvPr/>
        </p:nvGrpSpPr>
        <p:grpSpPr>
          <a:xfrm>
            <a:off x="0" y="0"/>
            <a:ext cx="9144000" cy="6858000"/>
            <a:chOff x="0" y="0"/>
            <a:chExt cx="9144000" cy="6858000"/>
          </a:xfrm>
        </p:grpSpPr>
        <p:pic>
          <p:nvPicPr>
            <p:cNvPr id="5" name="Picture 4"/>
            <p:cNvPicPr>
              <a:picLocks noChangeAspect="1"/>
            </p:cNvPicPr>
            <p:nvPr/>
          </p:nvPicPr>
          <p:blipFill rotWithShape="1">
            <a:blip r:embed="rId5"/>
            <a:srcRect l="5832" t="10504" r="4186" b="7378"/>
            <a:stretch/>
          </p:blipFill>
          <p:spPr>
            <a:xfrm>
              <a:off x="0" y="0"/>
              <a:ext cx="9144000" cy="6858000"/>
            </a:xfrm>
            <a:prstGeom prst="rect">
              <a:avLst/>
            </a:prstGeom>
          </p:spPr>
        </p:pic>
        <p:sp>
          <p:nvSpPr>
            <p:cNvPr id="9" name="Rectangle 8"/>
            <p:cNvSpPr/>
            <p:nvPr/>
          </p:nvSpPr>
          <p:spPr>
            <a:xfrm>
              <a:off x="3008673" y="1639591"/>
              <a:ext cx="3110923" cy="3322321"/>
            </a:xfrm>
            <a:prstGeom prst="rect">
              <a:avLst/>
            </a:prstGeom>
            <a:solidFill>
              <a:schemeClr val="bg1">
                <a:lumMod val="85000"/>
                <a:alpha val="90000"/>
              </a:schemeClr>
            </a:solidFill>
          </p:spPr>
          <p:txBody>
            <a:bodyPr wrap="square">
              <a:noAutofit/>
            </a:bodyPr>
            <a:lstStyle/>
            <a:p>
              <a:pPr marL="58738" lvl="0" algn="ctr"/>
              <a:endParaRPr lang="en-US" altLang="zh-CN" sz="2400" b="1" dirty="0" smtClean="0">
                <a:solidFill>
                  <a:schemeClr val="tx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a:p>
              <a:pPr marL="58738" lvl="0" algn="ctr"/>
              <a:r>
                <a:rPr lang="zh-CN" altLang="en-US" sz="5400" b="1" dirty="0" smtClean="0">
                  <a:solidFill>
                    <a:schemeClr val="tx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我</a:t>
              </a:r>
              <a:r>
                <a:rPr lang="zh-CN" altLang="en-US" sz="5400" b="1" dirty="0">
                  <a:solidFill>
                    <a:schemeClr val="tx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可以</a:t>
              </a:r>
              <a:endParaRPr lang="en-US" altLang="zh-CN" sz="5400" b="1" dirty="0">
                <a:solidFill>
                  <a:schemeClr val="tx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a:p>
              <a:pPr marL="58738" lvl="0" algn="ctr"/>
              <a:r>
                <a:rPr lang="zh-CN" altLang="en-US" sz="5400" b="1" dirty="0">
                  <a:solidFill>
                    <a:schemeClr val="tx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怎样为你</a:t>
              </a:r>
              <a:r>
                <a:rPr lang="en-US" altLang="zh-CN" sz="5400" b="1" dirty="0">
                  <a:solidFill>
                    <a:schemeClr val="tx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sz="5400" b="1" dirty="0">
                  <a:solidFill>
                    <a:schemeClr val="tx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sz="5400" b="1" dirty="0">
                  <a:solidFill>
                    <a:schemeClr val="tx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祷告？</a:t>
              </a:r>
              <a:endParaRPr lang="en-US" altLang="zh-CN" sz="5400" b="1" dirty="0">
                <a:solidFill>
                  <a:schemeClr val="tx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24765015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10834"/>
          <a:stretch/>
        </p:blipFill>
        <p:spPr>
          <a:xfrm>
            <a:off x="0" y="0"/>
            <a:ext cx="9144000" cy="6858000"/>
          </a:xfrm>
          <a:prstGeom prst="rect">
            <a:avLst/>
          </a:prstGeom>
        </p:spPr>
      </p:pic>
      <p:pic>
        <p:nvPicPr>
          <p:cNvPr id="2" name="Picture 1"/>
          <p:cNvPicPr>
            <a:picLocks noChangeAspect="1"/>
          </p:cNvPicPr>
          <p:nvPr/>
        </p:nvPicPr>
        <p:blipFill>
          <a:blip r:embed="rId4"/>
          <a:stretch>
            <a:fillRect/>
          </a:stretch>
        </p:blipFill>
        <p:spPr>
          <a:xfrm>
            <a:off x="0" y="3784600"/>
            <a:ext cx="3251200" cy="3251200"/>
          </a:xfrm>
          <a:prstGeom prst="rect">
            <a:avLst/>
          </a:prstGeom>
        </p:spPr>
      </p:pic>
      <p:pic>
        <p:nvPicPr>
          <p:cNvPr id="4" name="Picture 3"/>
          <p:cNvPicPr>
            <a:picLocks noChangeAspect="1"/>
          </p:cNvPicPr>
          <p:nvPr/>
        </p:nvPicPr>
        <p:blipFill>
          <a:blip r:embed="rId5"/>
          <a:stretch>
            <a:fillRect/>
          </a:stretch>
        </p:blipFill>
        <p:spPr>
          <a:xfrm>
            <a:off x="822673" y="-122200"/>
            <a:ext cx="6620830" cy="4548010"/>
          </a:xfrm>
          <a:prstGeom prst="rect">
            <a:avLst/>
          </a:prstGeom>
        </p:spPr>
      </p:pic>
    </p:spTree>
    <p:extLst>
      <p:ext uri="{BB962C8B-B14F-4D97-AF65-F5344CB8AC3E}">
        <p14:creationId xmlns:p14="http://schemas.microsoft.com/office/powerpoint/2010/main" val="22448712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pic>
        <p:nvPicPr>
          <p:cNvPr id="2" name="Picture 1"/>
          <p:cNvPicPr>
            <a:picLocks noChangeAspect="1"/>
          </p:cNvPicPr>
          <p:nvPr/>
        </p:nvPicPr>
        <p:blipFill>
          <a:blip r:embed="rId3"/>
          <a:stretch>
            <a:fillRect/>
          </a:stretch>
        </p:blipFill>
        <p:spPr>
          <a:xfrm>
            <a:off x="0" y="3784600"/>
            <a:ext cx="3251200" cy="3251200"/>
          </a:xfrm>
          <a:prstGeom prst="rect">
            <a:avLst/>
          </a:prstGeom>
        </p:spPr>
      </p:pic>
      <p:pic>
        <p:nvPicPr>
          <p:cNvPr id="4" name="Picture 3"/>
          <p:cNvPicPr>
            <a:picLocks noChangeAspect="1"/>
          </p:cNvPicPr>
          <p:nvPr/>
        </p:nvPicPr>
        <p:blipFill>
          <a:blip r:embed="rId4"/>
          <a:stretch>
            <a:fillRect/>
          </a:stretch>
        </p:blipFill>
        <p:spPr>
          <a:xfrm>
            <a:off x="822673" y="307688"/>
            <a:ext cx="6620830" cy="3682303"/>
          </a:xfrm>
          <a:prstGeom prst="rect">
            <a:avLst/>
          </a:prstGeom>
        </p:spPr>
      </p:pic>
    </p:spTree>
    <p:extLst>
      <p:ext uri="{BB962C8B-B14F-4D97-AF65-F5344CB8AC3E}">
        <p14:creationId xmlns:p14="http://schemas.microsoft.com/office/powerpoint/2010/main" val="38155242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835526" y="1738931"/>
            <a:ext cx="7772400" cy="1470025"/>
          </a:xfrm>
        </p:spPr>
        <p:txBody>
          <a:bodyPr>
            <a:noAutofit/>
          </a:bodyPr>
          <a:lstStyle/>
          <a:p>
            <a:pPr algn="l"/>
            <a:r>
              <a:rPr lang="zh-CN" alt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下周幸福小组聚会</a:t>
            </a:r>
            <a:r>
              <a:rPr lang="en-US" alt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
            </a:r>
            <a:br>
              <a:rPr lang="en-US" alt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br>
            <a:r>
              <a:rPr lang="zh-CN" alt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主题：</a:t>
            </a:r>
            <a:r>
              <a:rPr lang="zh-CN" altLang="en-US" sz="60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真相大白！</a:t>
            </a:r>
            <a:r>
              <a:rPr lang="en-US" sz="5400" b="1" dirty="0" smtClean="0">
                <a:solidFill>
                  <a:schemeClr val="bg1"/>
                </a:solidFill>
                <a:latin typeface="Arial" panose="020B0604020202020204" pitchFamily="34" charset="0"/>
                <a:cs typeface="Arial" panose="020B0604020202020204" pitchFamily="34" charset="0"/>
              </a:rPr>
              <a:t> </a:t>
            </a:r>
            <a:r>
              <a:rPr lang="en-US" sz="5400" b="1" dirty="0">
                <a:solidFill>
                  <a:schemeClr val="bg1"/>
                </a:solidFill>
                <a:latin typeface="Arial" panose="020B0604020202020204" pitchFamily="34" charset="0"/>
                <a:cs typeface="Arial" panose="020B0604020202020204" pitchFamily="34" charset="0"/>
              </a:rPr>
              <a:t/>
            </a:r>
            <a:br>
              <a:rPr lang="en-US" sz="5400" b="1" dirty="0">
                <a:solidFill>
                  <a:schemeClr val="bg1"/>
                </a:solidFill>
                <a:latin typeface="Arial" panose="020B0604020202020204" pitchFamily="34" charset="0"/>
                <a:cs typeface="Arial" panose="020B0604020202020204" pitchFamily="34" charset="0"/>
              </a:rPr>
            </a:br>
            <a:r>
              <a:rPr lang="zh-CN" alt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到时</a:t>
            </a:r>
            <a:r>
              <a:rPr lang="zh-CN" altLang="en-US" sz="6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见！</a:t>
            </a:r>
            <a:endParaRPr 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Picture 1"/>
          <p:cNvPicPr>
            <a:picLocks noChangeAspect="1"/>
          </p:cNvPicPr>
          <p:nvPr/>
        </p:nvPicPr>
        <p:blipFill>
          <a:blip r:embed="rId3"/>
          <a:stretch>
            <a:fillRect/>
          </a:stretch>
        </p:blipFill>
        <p:spPr>
          <a:xfrm>
            <a:off x="0" y="3784600"/>
            <a:ext cx="3251200" cy="3251200"/>
          </a:xfrm>
          <a:prstGeom prst="rect">
            <a:avLst/>
          </a:prstGeom>
        </p:spPr>
      </p:pic>
    </p:spTree>
    <p:extLst>
      <p:ext uri="{BB962C8B-B14F-4D97-AF65-F5344CB8AC3E}">
        <p14:creationId xmlns:p14="http://schemas.microsoft.com/office/powerpoint/2010/main" val="830123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1424</TotalTime>
  <Words>459</Words>
  <Application>Microsoft Office PowerPoint</Application>
  <PresentationFormat>On-screen Show (4:3)</PresentationFormat>
  <Paragraphs>64</Paragraphs>
  <Slides>29</Slides>
  <Notes>10</Notes>
  <HiddenSlides>2</HiddenSlides>
  <MMClips>4</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Aku &amp; Kamu</vt:lpstr>
      <vt:lpstr>Gotham-Book</vt:lpstr>
      <vt:lpstr>Microsoft JhengHei</vt:lpstr>
      <vt:lpstr>SignPainter-HouseScript</vt:lpstr>
      <vt:lpstr>微软雅黑</vt:lpstr>
      <vt:lpstr>方正毡笔黑繁体</vt:lpstr>
      <vt:lpstr>等线</vt:lpstr>
      <vt:lpstr>Arial</vt:lpstr>
      <vt:lpstr>Calibri</vt:lpstr>
      <vt:lpstr>Times New Roman</vt:lpstr>
      <vt:lpstr>Office Theme</vt:lpstr>
      <vt:lpstr>PowerPoint Presentation</vt:lpstr>
      <vt:lpstr>PowerPoint Presentation</vt:lpstr>
      <vt:lpstr>PowerPoint Presentation</vt:lpstr>
      <vt:lpstr>Whodunit?</vt:lpstr>
      <vt:lpstr>PowerPoint Presentation</vt:lpstr>
      <vt:lpstr>然后把小卡片放进一个袋子， 把袋子摇几下，每个人轮流 从袋子内抽一张小卡片， 之后，请把上面写的 东西大声读出来。 读的人要猜做这 件事的人是谁， 并说明他为什么会这样猜。</vt:lpstr>
      <vt:lpstr>PowerPoint Presentation</vt:lpstr>
      <vt:lpstr>PowerPoint Presentation</vt:lpstr>
      <vt:lpstr>幸 福</vt:lpstr>
      <vt:lpstr>十字架代表主的心</vt:lpstr>
      <vt:lpstr>当你相信</vt:lpstr>
      <vt:lpstr>PowerPoint Presentation</vt:lpstr>
      <vt:lpstr>PowerPoint Presentation</vt:lpstr>
      <vt:lpstr>PowerPoint Presentation</vt:lpstr>
      <vt:lpstr>PowerPoint Presentation</vt:lpstr>
      <vt:lpstr>PowerPoint Presentation</vt:lpstr>
      <vt:lpstr>PowerPoint Presentation</vt:lpstr>
      <vt:lpstr>我劳碌，自己却不享福， 到底是为了谁呢？ 传道书 4:8</vt:lpstr>
      <vt:lpstr>人人都渴望幸福快乐的生活 </vt:lpstr>
      <vt:lpstr>但大多数人的生活并不快乐， 因为生活不都尽如人意！</vt:lpstr>
      <vt:lpstr>我们转向算命、占卜、积善、 和宗教活动， 但问题还是没有解决。</vt:lpstr>
      <vt:lpstr>PowerPoint Presentation</vt:lpstr>
      <vt:lpstr>PowerPoint Presentation</vt:lpstr>
      <vt:lpstr>PowerPoint Presentation</vt:lpstr>
      <vt:lpstr>HAPPINESS  VIDEO</vt:lpstr>
      <vt:lpstr>PowerPoint Presentation</vt:lpstr>
      <vt:lpstr>PowerPoint Presentation</vt:lpstr>
      <vt:lpstr>PowerPoint Presentation</vt:lpstr>
      <vt:lpstr>下周幸福小组聚会 主题：真相大白！  到时见！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True Happiness</dc:title>
  <dc:creator>Joanna</dc:creator>
  <cp:lastModifiedBy>Seetoh Leng</cp:lastModifiedBy>
  <cp:revision>71</cp:revision>
  <dcterms:created xsi:type="dcterms:W3CDTF">2019-03-01T08:18:09Z</dcterms:created>
  <dcterms:modified xsi:type="dcterms:W3CDTF">2019-08-23T04:48:11Z</dcterms:modified>
</cp:coreProperties>
</file>