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84" r:id="rId5"/>
    <p:sldId id="264" r:id="rId6"/>
    <p:sldId id="285" r:id="rId7"/>
    <p:sldId id="279" r:id="rId8"/>
    <p:sldId id="265" r:id="rId9"/>
    <p:sldId id="280" r:id="rId10"/>
    <p:sldId id="266" r:id="rId11"/>
    <p:sldId id="282" r:id="rId12"/>
    <p:sldId id="281" r:id="rId13"/>
    <p:sldId id="263" r:id="rId14"/>
    <p:sldId id="268" r:id="rId15"/>
    <p:sldId id="272" r:id="rId16"/>
    <p:sldId id="274" r:id="rId17"/>
    <p:sldId id="270" r:id="rId18"/>
    <p:sldId id="269" r:id="rId19"/>
    <p:sldId id="283" r:id="rId20"/>
    <p:sldId id="275" r:id="rId21"/>
    <p:sldId id="271" r:id="rId22"/>
    <p:sldId id="286" r:id="rId23"/>
    <p:sldId id="259" r:id="rId24"/>
    <p:sldId id="260" r:id="rId25"/>
    <p:sldId id="26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9293"/>
    <a:srgbClr val="7A716B"/>
    <a:srgbClr val="847972"/>
    <a:srgbClr val="897F75"/>
    <a:srgbClr val="FFFFFF"/>
    <a:srgbClr val="5E64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39" autoAdjust="0"/>
    <p:restoredTop sz="77541" autoAdjust="0"/>
  </p:normalViewPr>
  <p:slideViewPr>
    <p:cSldViewPr snapToGrid="0" snapToObjects="1">
      <p:cViewPr varScale="1">
        <p:scale>
          <a:sx n="49" d="100"/>
          <a:sy n="49" d="100"/>
        </p:scale>
        <p:origin x="53" y="389"/>
      </p:cViewPr>
      <p:guideLst>
        <p:guide orient="horz" pos="2160"/>
        <p:guide pos="2880"/>
      </p:guideLst>
    </p:cSldViewPr>
  </p:slideViewPr>
  <p:notesTextViewPr>
    <p:cViewPr>
      <p:scale>
        <a:sx n="100" d="100"/>
        <a:sy n="100" d="100"/>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E9FA1-EB9E-4ED7-92F4-205698CEF57C}" type="datetimeFigureOut">
              <a:rPr lang="en-SG" smtClean="0"/>
              <a:t>13/8/2019</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6EE79B-1DE7-483C-AD93-DE93F4895FBF}" type="slidenum">
              <a:rPr lang="en-SG" smtClean="0"/>
              <a:t>‹#›</a:t>
            </a:fld>
            <a:endParaRPr lang="en-SG"/>
          </a:p>
        </p:txBody>
      </p:sp>
    </p:spTree>
    <p:extLst>
      <p:ext uri="{BB962C8B-B14F-4D97-AF65-F5344CB8AC3E}">
        <p14:creationId xmlns:p14="http://schemas.microsoft.com/office/powerpoint/2010/main" val="302945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6EE79B-1DE7-483C-AD93-DE93F4895FBF}" type="slidenum">
              <a:rPr lang="en-SG" smtClean="0"/>
              <a:t>1</a:t>
            </a:fld>
            <a:endParaRPr lang="en-SG"/>
          </a:p>
        </p:txBody>
      </p:sp>
    </p:spTree>
    <p:extLst>
      <p:ext uri="{BB962C8B-B14F-4D97-AF65-F5344CB8AC3E}">
        <p14:creationId xmlns:p14="http://schemas.microsoft.com/office/powerpoint/2010/main" val="1255678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6EE79B-1DE7-483C-AD93-DE93F4895FBF}" type="slidenum">
              <a:rPr lang="en-SG" smtClean="0"/>
              <a:t>2</a:t>
            </a:fld>
            <a:endParaRPr lang="en-SG"/>
          </a:p>
        </p:txBody>
      </p:sp>
    </p:spTree>
    <p:extLst>
      <p:ext uri="{BB962C8B-B14F-4D97-AF65-F5344CB8AC3E}">
        <p14:creationId xmlns:p14="http://schemas.microsoft.com/office/powerpoint/2010/main" val="3259113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EE79B-1DE7-483C-AD93-DE93F4895FBF}" type="slidenum">
              <a:rPr lang="en-SG" smtClean="0"/>
              <a:t>4</a:t>
            </a:fld>
            <a:endParaRPr lang="en-SG"/>
          </a:p>
        </p:txBody>
      </p:sp>
    </p:spTree>
    <p:extLst>
      <p:ext uri="{BB962C8B-B14F-4D97-AF65-F5344CB8AC3E}">
        <p14:creationId xmlns:p14="http://schemas.microsoft.com/office/powerpoint/2010/main" val="759776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EE79B-1DE7-483C-AD93-DE93F4895FBF}" type="slidenum">
              <a:rPr lang="en-SG" smtClean="0"/>
              <a:t>5</a:t>
            </a:fld>
            <a:endParaRPr lang="en-SG"/>
          </a:p>
        </p:txBody>
      </p:sp>
    </p:spTree>
    <p:extLst>
      <p:ext uri="{BB962C8B-B14F-4D97-AF65-F5344CB8AC3E}">
        <p14:creationId xmlns:p14="http://schemas.microsoft.com/office/powerpoint/2010/main" val="133774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Sing Sister Act’s “I will follow Him” and Josh Groban’s “You Raise me up” or other appropriate songs</a:t>
            </a:r>
          </a:p>
          <a:p>
            <a:endParaRPr lang="en-US" dirty="0"/>
          </a:p>
        </p:txBody>
      </p:sp>
      <p:sp>
        <p:nvSpPr>
          <p:cNvPr id="4" name="Slide Number Placeholder 3"/>
          <p:cNvSpPr>
            <a:spLocks noGrp="1"/>
          </p:cNvSpPr>
          <p:nvPr>
            <p:ph type="sldNum" sz="quarter" idx="5"/>
          </p:nvPr>
        </p:nvSpPr>
        <p:spPr/>
        <p:txBody>
          <a:bodyPr/>
          <a:lstStyle/>
          <a:p>
            <a:fld id="{476EE79B-1DE7-483C-AD93-DE93F4895FBF}" type="slidenum">
              <a:rPr lang="en-SG" smtClean="0"/>
              <a:t>6</a:t>
            </a:fld>
            <a:endParaRPr lang="en-SG"/>
          </a:p>
        </p:txBody>
      </p:sp>
    </p:spTree>
    <p:extLst>
      <p:ext uri="{BB962C8B-B14F-4D97-AF65-F5344CB8AC3E}">
        <p14:creationId xmlns:p14="http://schemas.microsoft.com/office/powerpoint/2010/main" val="2432609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Pre-arrange a testimony of how your member met the Lord and realized His greatness, power and love, and how he turned from idolatry/other gods to follow the Lord, and the difference/blessings to his life after becoming a Christian</a:t>
            </a:r>
          </a:p>
        </p:txBody>
      </p:sp>
      <p:sp>
        <p:nvSpPr>
          <p:cNvPr id="4" name="Slide Number Placeholder 3"/>
          <p:cNvSpPr>
            <a:spLocks noGrp="1"/>
          </p:cNvSpPr>
          <p:nvPr>
            <p:ph type="sldNum" sz="quarter" idx="5"/>
          </p:nvPr>
        </p:nvSpPr>
        <p:spPr/>
        <p:txBody>
          <a:bodyPr/>
          <a:lstStyle/>
          <a:p>
            <a:fld id="{476EE79B-1DE7-483C-AD93-DE93F4895FBF}" type="slidenum">
              <a:rPr lang="en-SG" smtClean="0"/>
              <a:t>7</a:t>
            </a:fld>
            <a:endParaRPr lang="en-SG"/>
          </a:p>
        </p:txBody>
      </p:sp>
    </p:spTree>
    <p:extLst>
      <p:ext uri="{BB962C8B-B14F-4D97-AF65-F5344CB8AC3E}">
        <p14:creationId xmlns:p14="http://schemas.microsoft.com/office/powerpoint/2010/main" val="64075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6EE79B-1DE7-483C-AD93-DE93F4895FBF}" type="slidenum">
              <a:rPr lang="en-SG" smtClean="0"/>
              <a:t>8</a:t>
            </a:fld>
            <a:endParaRPr lang="en-SG"/>
          </a:p>
        </p:txBody>
      </p:sp>
    </p:spTree>
    <p:extLst>
      <p:ext uri="{BB962C8B-B14F-4D97-AF65-F5344CB8AC3E}">
        <p14:creationId xmlns:p14="http://schemas.microsoft.com/office/powerpoint/2010/main" val="21748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has come for the relationship. He does not force His way in, or arrive in order to condemn us; rather, Jesus knocks on the door of our heart in order to present a gift – the gift of Himself so that through Him, we may become children of God. Jesus wants “full access” to our heart, not some of it, not most of it, He wants access to all of our heart.  He wants to be our LORD...and our KING...and our VERY BEST FRIEND.  But how much access He has to your heart and mine is entirely dependent upon us.   </a:t>
            </a:r>
          </a:p>
        </p:txBody>
      </p:sp>
      <p:sp>
        <p:nvSpPr>
          <p:cNvPr id="4" name="Slide Number Placeholder 3"/>
          <p:cNvSpPr>
            <a:spLocks noGrp="1"/>
          </p:cNvSpPr>
          <p:nvPr>
            <p:ph type="sldNum" sz="quarter" idx="10"/>
          </p:nvPr>
        </p:nvSpPr>
        <p:spPr/>
        <p:txBody>
          <a:bodyPr/>
          <a:lstStyle/>
          <a:p>
            <a:fld id="{476EE79B-1DE7-483C-AD93-DE93F4895FBF}" type="slidenum">
              <a:rPr lang="en-SG" smtClean="0"/>
              <a:t>10</a:t>
            </a:fld>
            <a:endParaRPr lang="en-SG"/>
          </a:p>
        </p:txBody>
      </p:sp>
    </p:spTree>
    <p:extLst>
      <p:ext uri="{BB962C8B-B14F-4D97-AF65-F5344CB8AC3E}">
        <p14:creationId xmlns:p14="http://schemas.microsoft.com/office/powerpoint/2010/main" val="397871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is knocking on the door of your heart today. What is your response to Him?</a:t>
            </a:r>
          </a:p>
        </p:txBody>
      </p:sp>
      <p:sp>
        <p:nvSpPr>
          <p:cNvPr id="4" name="Slide Number Placeholder 3"/>
          <p:cNvSpPr>
            <a:spLocks noGrp="1"/>
          </p:cNvSpPr>
          <p:nvPr>
            <p:ph type="sldNum" sz="quarter" idx="10"/>
          </p:nvPr>
        </p:nvSpPr>
        <p:spPr/>
        <p:txBody>
          <a:bodyPr/>
          <a:lstStyle/>
          <a:p>
            <a:fld id="{476EE79B-1DE7-483C-AD93-DE93F4895FBF}" type="slidenum">
              <a:rPr lang="en-SG" smtClean="0"/>
              <a:t>11</a:t>
            </a:fld>
            <a:endParaRPr lang="en-SG"/>
          </a:p>
        </p:txBody>
      </p:sp>
    </p:spTree>
    <p:extLst>
      <p:ext uri="{BB962C8B-B14F-4D97-AF65-F5344CB8AC3E}">
        <p14:creationId xmlns:p14="http://schemas.microsoft.com/office/powerpoint/2010/main" val="155413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is knocking on the door of your heart today. What is your response to Him?   </a:t>
            </a:r>
          </a:p>
        </p:txBody>
      </p:sp>
      <p:sp>
        <p:nvSpPr>
          <p:cNvPr id="4" name="Slide Number Placeholder 3"/>
          <p:cNvSpPr>
            <a:spLocks noGrp="1"/>
          </p:cNvSpPr>
          <p:nvPr>
            <p:ph type="sldNum" sz="quarter" idx="10"/>
          </p:nvPr>
        </p:nvSpPr>
        <p:spPr/>
        <p:txBody>
          <a:bodyPr/>
          <a:lstStyle/>
          <a:p>
            <a:fld id="{476EE79B-1DE7-483C-AD93-DE93F4895FBF}" type="slidenum">
              <a:rPr lang="en-SG" smtClean="0"/>
              <a:t>12</a:t>
            </a:fld>
            <a:endParaRPr lang="en-SG"/>
          </a:p>
        </p:txBody>
      </p:sp>
    </p:spTree>
    <p:extLst>
      <p:ext uri="{BB962C8B-B14F-4D97-AF65-F5344CB8AC3E}">
        <p14:creationId xmlns:p14="http://schemas.microsoft.com/office/powerpoint/2010/main" val="170807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Playback YouTube video “So You Would Come”</a:t>
            </a:r>
          </a:p>
        </p:txBody>
      </p:sp>
      <p:sp>
        <p:nvSpPr>
          <p:cNvPr id="4" name="Slide Number Placeholder 3"/>
          <p:cNvSpPr>
            <a:spLocks noGrp="1"/>
          </p:cNvSpPr>
          <p:nvPr>
            <p:ph type="sldNum" sz="quarter" idx="5"/>
          </p:nvPr>
        </p:nvSpPr>
        <p:spPr/>
        <p:txBody>
          <a:bodyPr/>
          <a:lstStyle/>
          <a:p>
            <a:fld id="{476EE79B-1DE7-483C-AD93-DE93F4895FBF}" type="slidenum">
              <a:rPr lang="en-SG" smtClean="0"/>
              <a:t>19</a:t>
            </a:fld>
            <a:endParaRPr lang="en-SG"/>
          </a:p>
        </p:txBody>
      </p:sp>
    </p:spTree>
    <p:extLst>
      <p:ext uri="{BB962C8B-B14F-4D97-AF65-F5344CB8AC3E}">
        <p14:creationId xmlns:p14="http://schemas.microsoft.com/office/powerpoint/2010/main" val="1284703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everyone in saying the Sinner’s Prayer to invite Jesus into their lives</a:t>
            </a:r>
          </a:p>
        </p:txBody>
      </p:sp>
      <p:sp>
        <p:nvSpPr>
          <p:cNvPr id="4" name="Slide Number Placeholder 3"/>
          <p:cNvSpPr>
            <a:spLocks noGrp="1"/>
          </p:cNvSpPr>
          <p:nvPr>
            <p:ph type="sldNum" sz="quarter" idx="5"/>
          </p:nvPr>
        </p:nvSpPr>
        <p:spPr/>
        <p:txBody>
          <a:bodyPr/>
          <a:lstStyle/>
          <a:p>
            <a:fld id="{476EE79B-1DE7-483C-AD93-DE93F4895FBF}" type="slidenum">
              <a:rPr lang="en-SG" smtClean="0"/>
              <a:t>21</a:t>
            </a:fld>
            <a:endParaRPr lang="en-SG"/>
          </a:p>
        </p:txBody>
      </p:sp>
    </p:spTree>
    <p:extLst>
      <p:ext uri="{BB962C8B-B14F-4D97-AF65-F5344CB8AC3E}">
        <p14:creationId xmlns:p14="http://schemas.microsoft.com/office/powerpoint/2010/main" val="214229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13-Aug-19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207564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13-Aug-19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8320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DBBCA8AF-2B34-984E-934D-3DACB342CA1D}" type="datetimeFigureOut">
              <a:rPr lang="en-US" smtClean="0"/>
              <a:t>13-Aug-19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45431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DBBCA8AF-2B34-984E-934D-3DACB342CA1D}" type="datetimeFigureOut">
              <a:rPr lang="en-US" smtClean="0"/>
              <a:t>13-Aug-19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90492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DBBCA8AF-2B34-984E-934D-3DACB342CA1D}" type="datetimeFigureOut">
              <a:rPr lang="en-US" smtClean="0"/>
              <a:t>13-Aug-19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412504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DBBCA8AF-2B34-984E-934D-3DACB342CA1D}" type="datetimeFigureOut">
              <a:rPr lang="en-US" smtClean="0"/>
              <a:t>13-Aug-19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95815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BCA8AF-2B34-984E-934D-3DACB342CA1D}" type="datetimeFigureOut">
              <a:rPr lang="en-US" smtClean="0"/>
              <a:t>13-Aug-19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86622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BBCA8AF-2B34-984E-934D-3DACB342CA1D}" type="datetimeFigureOut">
              <a:rPr lang="en-US" smtClean="0"/>
              <a:t>13-Aug-19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2561257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BBCA8AF-2B34-984E-934D-3DACB342CA1D}" type="datetimeFigureOut">
              <a:rPr lang="en-US" smtClean="0"/>
              <a:t>13-Aug-19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93100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13-Aug-19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349360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13-Aug-19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8842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CA8AF-2B34-984E-934D-3DACB342CA1D}" type="datetimeFigureOut">
              <a:rPr lang="en-US" smtClean="0"/>
              <a:t>13-Aug-19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C04FF-1590-104E-93B1-0CDC5A219AA0}" type="slidenum">
              <a:rPr lang="en-US" smtClean="0"/>
              <a:t>‹#›</a:t>
            </a:fld>
            <a:endParaRPr lang="en-US"/>
          </a:p>
        </p:txBody>
      </p:sp>
    </p:spTree>
    <p:extLst>
      <p:ext uri="{BB962C8B-B14F-4D97-AF65-F5344CB8AC3E}">
        <p14:creationId xmlns:p14="http://schemas.microsoft.com/office/powerpoint/2010/main" val="2752909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jpe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5" Type="http://schemas.openxmlformats.org/officeDocument/2006/relationships/image" Target="../media/image3.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wdp"/><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9.png"/><Relationship Id="rId2" Type="http://schemas.openxmlformats.org/officeDocument/2006/relationships/video" Target="../media/media3.mp4"/><Relationship Id="rId1" Type="http://schemas.microsoft.com/office/2007/relationships/media" Target="../media/media3.mp4"/><Relationship Id="rId6" Type="http://schemas.microsoft.com/office/2007/relationships/hdphoto" Target="../media/hdphoto1.wdp"/><Relationship Id="rId5" Type="http://schemas.openxmlformats.org/officeDocument/2006/relationships/image" Target="../media/image3.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3.png"/><Relationship Id="rId2" Type="http://schemas.openxmlformats.org/officeDocument/2006/relationships/video" Target="../media/media5.mp4"/><Relationship Id="rId1" Type="http://schemas.microsoft.com/office/2007/relationships/media" Target="../media/media5.mp4"/><Relationship Id="rId6" Type="http://schemas.microsoft.com/office/2007/relationships/hdphoto" Target="../media/hdphoto1.wdp"/><Relationship Id="rId5" Type="http://schemas.openxmlformats.org/officeDocument/2006/relationships/image" Target="../media/image3.jpeg"/><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5.pn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8.wdp"/></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10.wdp"/><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microsoft.com/office/2007/relationships/hdphoto" Target="../media/hdphoto11.wdp"/><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97F75"/>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26388"/>
          <a:stretch/>
        </p:blipFill>
        <p:spPr>
          <a:xfrm>
            <a:off x="0" y="0"/>
            <a:ext cx="9144000" cy="6857999"/>
          </a:xfrm>
          <a:prstGeom prst="rect">
            <a:avLst/>
          </a:prstGeom>
        </p:spPr>
      </p:pic>
      <p:pic>
        <p:nvPicPr>
          <p:cNvPr id="6" name="Picture 5"/>
          <p:cNvPicPr>
            <a:picLocks noChangeAspect="1"/>
          </p:cNvPicPr>
          <p:nvPr/>
        </p:nvPicPr>
        <p:blipFill>
          <a:blip r:embed="rId4"/>
          <a:stretch>
            <a:fillRect/>
          </a:stretch>
        </p:blipFill>
        <p:spPr>
          <a:xfrm>
            <a:off x="1653459" y="2143019"/>
            <a:ext cx="5837082" cy="3328704"/>
          </a:xfrm>
          <a:prstGeom prst="rect">
            <a:avLst/>
          </a:prstGeom>
        </p:spPr>
      </p:pic>
    </p:spTree>
    <p:extLst>
      <p:ext uri="{BB962C8B-B14F-4D97-AF65-F5344CB8AC3E}">
        <p14:creationId xmlns:p14="http://schemas.microsoft.com/office/powerpoint/2010/main" val="2235672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pic>
        <p:nvPicPr>
          <p:cNvPr id="44" name="Picture 43"/>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foregroundMark x1="26602" y1="12147" x2="26602" y2="12147"/>
                        <a14:foregroundMark x1="36838" y1="12147" x2="36838" y2="12147"/>
                        <a14:foregroundMark x1="38162" y1="5643" x2="38162" y2="5643"/>
                        <a14:foregroundMark x1="32103" y1="15596" x2="32103" y2="15596"/>
                        <a14:foregroundMark x1="20543" y1="12539" x2="20543" y2="12539"/>
                        <a14:foregroundMark x1="25279" y1="24765" x2="25279" y2="24765"/>
                        <a14:foregroundMark x1="22214" y1="26332" x2="22214" y2="26332"/>
                        <a14:foregroundMark x1="17827" y1="25549" x2="17827" y2="25549"/>
                        <a14:foregroundMark x1="11003" y1="25157" x2="11003" y2="25157"/>
                        <a14:foregroundMark x1="33078" y1="25549" x2="33078" y2="25549"/>
                        <a14:foregroundMark x1="39903" y1="26332" x2="39903" y2="26332"/>
                        <a14:foregroundMark x1="63997" y1="26724" x2="63997" y2="26724"/>
                        <a14:foregroundMark x1="56198" y1="23981" x2="56198" y2="23981"/>
                        <a14:foregroundMark x1="68454" y1="25157" x2="68454" y2="25157"/>
                        <a14:foregroundMark x1="80292" y1="45455" x2="80292" y2="45455"/>
                        <a14:foregroundMark x1="42270" y1="64577" x2="42270" y2="64577"/>
                        <a14:foregroundMark x1="80292" y1="50392" x2="80292" y2="50392"/>
                        <a14:foregroundMark x1="83705" y1="47335" x2="83705" y2="47335"/>
                        <a14:foregroundMark x1="82382" y1="53056" x2="82382" y2="53056"/>
                        <a14:foregroundMark x1="64694" y1="64185" x2="64694" y2="64185"/>
                        <a14:foregroundMark x1="68106" y1="53056" x2="68106" y2="53056"/>
                        <a14:foregroundMark x1="58217" y1="53840" x2="58217" y2="53840"/>
                        <a14:foregroundMark x1="43315" y1="55016" x2="43315" y2="55016"/>
                        <a14:foregroundMark x1="45334" y1="67947" x2="45334" y2="67947"/>
                        <a14:foregroundMark x1="16086" y1="53056" x2="16086" y2="53056"/>
                        <a14:foregroundMark x1="21170" y1="53840" x2="21170" y2="53840"/>
                        <a14:foregroundMark x1="12047" y1="62618" x2="12047" y2="62618"/>
                        <a14:foregroundMark x1="11003" y1="78292" x2="11003" y2="78292"/>
                        <a14:foregroundMark x1="16086" y1="75235" x2="16086" y2="75235"/>
                        <a14:foregroundMark x1="23886" y1="86364" x2="23886" y2="86364"/>
                        <a14:foregroundMark x1="33426" y1="85580" x2="33426" y2="85580"/>
                        <a14:foregroundMark x1="37535" y1="86364" x2="37535" y2="86364"/>
                        <a14:foregroundMark x1="35794" y1="64890" x2="35794" y2="64890"/>
                        <a14:foregroundMark x1="21518" y1="59953" x2="21518" y2="59953"/>
                        <a14:foregroundMark x1="30014" y1="12539" x2="30014" y2="12539"/>
                        <a14:foregroundMark x1="27298" y1="96238" x2="27298" y2="96238"/>
                        <a14:foregroundMark x1="29387" y1="93966" x2="29387" y2="93966"/>
                        <a14:foregroundMark x1="56894" y1="84404" x2="56894" y2="84404"/>
                        <a14:foregroundMark x1="73886" y1="89420" x2="73886" y2="89420"/>
                        <a14:foregroundMark x1="58565" y1="62226" x2="58565" y2="62226"/>
                      </a14:backgroundRemoval>
                    </a14:imgEffect>
                  </a14:imgLayer>
                </a14:imgProps>
              </a:ext>
            </a:extLst>
          </a:blip>
          <a:stretch>
            <a:fillRect/>
          </a:stretch>
        </p:blipFill>
        <p:spPr>
          <a:xfrm>
            <a:off x="5434387" y="2086418"/>
            <a:ext cx="3021859" cy="2685162"/>
          </a:xfrm>
          <a:prstGeom prst="rect">
            <a:avLst/>
          </a:prstGeom>
        </p:spPr>
      </p:pic>
      <p:pic>
        <p:nvPicPr>
          <p:cNvPr id="46" name="Picture 45"/>
          <p:cNvPicPr>
            <a:picLocks noChangeAspect="1"/>
          </p:cNvPicPr>
          <p:nvPr/>
        </p:nvPicPr>
        <p:blipFill rotWithShape="1">
          <a:blip r:embed="rId7"/>
          <a:srcRect b="26388"/>
          <a:stretch/>
        </p:blipFill>
        <p:spPr>
          <a:xfrm>
            <a:off x="-1" y="0"/>
            <a:ext cx="4940819" cy="6857999"/>
          </a:xfrm>
          <a:prstGeom prst="rect">
            <a:avLst/>
          </a:prstGeom>
        </p:spPr>
      </p:pic>
      <p:pic>
        <p:nvPicPr>
          <p:cNvPr id="2" name="Picture 1"/>
          <p:cNvPicPr>
            <a:picLocks noChangeAspect="1"/>
          </p:cNvPicPr>
          <p:nvPr/>
        </p:nvPicPr>
        <p:blipFill>
          <a:blip r:embed="rId8"/>
          <a:stretch>
            <a:fillRect/>
          </a:stretch>
        </p:blipFill>
        <p:spPr>
          <a:xfrm>
            <a:off x="4764486" y="4802718"/>
            <a:ext cx="4090771" cy="1176630"/>
          </a:xfrm>
          <a:prstGeom prst="rect">
            <a:avLst/>
          </a:prstGeom>
        </p:spPr>
      </p:pic>
      <p:grpSp>
        <p:nvGrpSpPr>
          <p:cNvPr id="3" name="Group 2"/>
          <p:cNvGrpSpPr/>
          <p:nvPr/>
        </p:nvGrpSpPr>
        <p:grpSpPr>
          <a:xfrm>
            <a:off x="877327" y="2443787"/>
            <a:ext cx="3159114" cy="2885859"/>
            <a:chOff x="877327" y="2443787"/>
            <a:chExt cx="3159114" cy="2885859"/>
          </a:xfrm>
        </p:grpSpPr>
        <p:sp>
          <p:nvSpPr>
            <p:cNvPr id="8" name="Rectangle 7"/>
            <p:cNvSpPr/>
            <p:nvPr/>
          </p:nvSpPr>
          <p:spPr>
            <a:xfrm>
              <a:off x="904374" y="2443787"/>
              <a:ext cx="3132067" cy="1189750"/>
            </a:xfrm>
            <a:prstGeom prst="rect">
              <a:avLst/>
            </a:prstGeom>
            <a:solidFill>
              <a:srgbClr val="5E6462"/>
            </a:solidFill>
          </p:spPr>
          <p:txBody>
            <a:bodyPr wrap="square" anchor="ctr">
              <a:no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敲敲门</a:t>
              </a:r>
              <a:endParaRPr lang="en-US" altLang="zh-CN" sz="4400" b="1" dirty="0">
                <a:solidFill>
                  <a:schemeClr val="bg1"/>
                </a:solidFill>
                <a:latin typeface="微软雅黑" panose="020B0503020204020204" pitchFamily="34" charset="-122"/>
                <a:ea typeface="微软雅黑" panose="020B0503020204020204" pitchFamily="34" charset="-122"/>
              </a:endParaRPr>
            </a:p>
          </p:txBody>
        </p:sp>
        <p:sp>
          <p:nvSpPr>
            <p:cNvPr id="9" name="Rectangle 8"/>
            <p:cNvSpPr/>
            <p:nvPr/>
          </p:nvSpPr>
          <p:spPr>
            <a:xfrm>
              <a:off x="877327" y="3984171"/>
              <a:ext cx="3009832" cy="1345475"/>
            </a:xfrm>
            <a:prstGeom prst="rect">
              <a:avLst/>
            </a:prstGeom>
            <a:solidFill>
              <a:srgbClr val="949293"/>
            </a:solidFill>
          </p:spPr>
          <p:txBody>
            <a:bodyPr wrap="square" anchor="ctr">
              <a:no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你在不在？</a:t>
              </a:r>
              <a:endParaRPr lang="en-US" altLang="zh-CN"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74719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0" y="0"/>
            <a:ext cx="9144000" cy="1130737"/>
          </a:xfrm>
        </p:spPr>
        <p:txBody>
          <a:bodyPr>
            <a:norm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敲敲乒乓球</a:t>
            </a:r>
            <a:endPar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
        <p:nvSpPr>
          <p:cNvPr id="8" name="Title 2"/>
          <p:cNvSpPr txBox="1">
            <a:spLocks/>
          </p:cNvSpPr>
          <p:nvPr/>
        </p:nvSpPr>
        <p:spPr>
          <a:xfrm>
            <a:off x="376518" y="1571793"/>
            <a:ext cx="8122023" cy="19386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1143000" indent="-596900" algn="l">
              <a:buAutoNum type="arabicPeriod"/>
            </a:pPr>
            <a:r>
              <a:rPr lang="zh-CN" altLang="en-US"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拿一粒球</a:t>
            </a:r>
            <a:r>
              <a:rPr lang="en-US"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t>
            </a:r>
            <a:endParaRPr lang="en-US" sz="4000"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a:p>
            <a:pPr marL="1143000" indent="-596900" algn="l">
              <a:buAutoNum type="arabicPeriod"/>
            </a:pPr>
            <a:r>
              <a:rPr lang="zh-CN" altLang="en-US"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把球丢进杯里面</a:t>
            </a:r>
            <a:endParaRPr lang="en-US" sz="4000"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a:p>
            <a:pPr marL="1143000" indent="-596900" algn="l">
              <a:buAutoNum type="arabicPeriod"/>
            </a:pPr>
            <a:r>
              <a:rPr lang="zh-CN" altLang="en-US"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在进杯子之前，球必须先</a:t>
            </a:r>
            <a:r>
              <a:rPr lang="en-US" altLang="zh-CN"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打在桌面上</a:t>
            </a:r>
            <a:endParaRPr lang="en-US" sz="4000"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a:p>
            <a:pPr algn="l"/>
            <a:endParaRPr lang="en-US" sz="4000"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spTree>
    <p:extLst>
      <p:ext uri="{BB962C8B-B14F-4D97-AF65-F5344CB8AC3E}">
        <p14:creationId xmlns:p14="http://schemas.microsoft.com/office/powerpoint/2010/main" val="421583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6" name="Title 2">
            <a:extLst>
              <a:ext uri="{FF2B5EF4-FFF2-40B4-BE49-F238E27FC236}">
                <a16:creationId xmlns:a16="http://schemas.microsoft.com/office/drawing/2014/main" id="{F9B97691-92CB-F641-A26C-E5F73BCF25DA}"/>
              </a:ext>
            </a:extLst>
          </p:cNvPr>
          <p:cNvSpPr txBox="1">
            <a:spLocks/>
          </p:cNvSpPr>
          <p:nvPr/>
        </p:nvSpPr>
        <p:spPr>
          <a:xfrm>
            <a:off x="1002451" y="2401513"/>
            <a:ext cx="6762580" cy="92784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8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8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开心欢唱</a:t>
            </a:r>
            <a:endParaRPr lang="en-US" sz="8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307499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pic>
        <p:nvPicPr>
          <p:cNvPr id="3" name="看见神的爱">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206062"/>
            <a:ext cx="9144000" cy="5651938"/>
          </a:xfrm>
          <a:prstGeom prst="rect">
            <a:avLst/>
          </a:prstGeom>
        </p:spPr>
      </p:pic>
      <p:sp>
        <p:nvSpPr>
          <p:cNvPr id="5" name="Title 2"/>
          <p:cNvSpPr>
            <a:spLocks noGrp="1"/>
          </p:cNvSpPr>
          <p:nvPr>
            <p:ph type="ctrTitle"/>
          </p:nvPr>
        </p:nvSpPr>
        <p:spPr>
          <a:xfrm>
            <a:off x="54208" y="23860"/>
            <a:ext cx="9035584" cy="1130737"/>
          </a:xfrm>
        </p:spPr>
        <p:txBody>
          <a:bodyPr>
            <a:no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看</a:t>
            </a:r>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见神的爱</a:t>
            </a:r>
            <a:endPar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2415999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pic>
        <p:nvPicPr>
          <p:cNvPr id="2" name="You Raise Me Up.mp4">
            <a:hlinkClick r:id="" action="ppaction://media"/>
            <a:extLst>
              <a:ext uri="{FF2B5EF4-FFF2-40B4-BE49-F238E27FC236}">
                <a16:creationId xmlns:a16="http://schemas.microsoft.com/office/drawing/2014/main" id="{FCC05B3F-9A2D-F248-A728-7A86A064BCC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3385490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2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1336431" y="2648713"/>
            <a:ext cx="6582596" cy="1130737"/>
          </a:xfrm>
        </p:spPr>
        <p:txBody>
          <a:bodyPr>
            <a:noAutofit/>
          </a:bodyPr>
          <a:lstStyle/>
          <a:p>
            <a:r>
              <a:rPr lang="en-US" sz="8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80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故事</a:t>
            </a:r>
            <a:r>
              <a:rPr lang="en-US" sz="80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en-US" sz="8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1</a:t>
            </a:r>
          </a:p>
        </p:txBody>
      </p:sp>
    </p:spTree>
    <p:extLst>
      <p:ext uri="{BB962C8B-B14F-4D97-AF65-F5344CB8AC3E}">
        <p14:creationId xmlns:p14="http://schemas.microsoft.com/office/powerpoint/2010/main" val="168949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54208" y="291882"/>
            <a:ext cx="9035584" cy="1130737"/>
          </a:xfrm>
        </p:spPr>
        <p:txBody>
          <a:bodyPr>
            <a:no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周初明的故事</a:t>
            </a:r>
            <a:endPar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Chew Chor Meng Testimony (Chines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1568558"/>
            <a:ext cx="9144000" cy="5289441"/>
          </a:xfrm>
          <a:prstGeom prst="rect">
            <a:avLst/>
          </a:prstGeom>
        </p:spPr>
      </p:pic>
    </p:spTree>
    <p:extLst>
      <p:ext uri="{BB962C8B-B14F-4D97-AF65-F5344CB8AC3E}">
        <p14:creationId xmlns:p14="http://schemas.microsoft.com/office/powerpoint/2010/main" val="17907058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1280702" y="69768"/>
            <a:ext cx="6582596" cy="1035781"/>
          </a:xfrm>
        </p:spPr>
        <p:txBody>
          <a:bodyPr>
            <a:noAutofit/>
          </a:bodyPr>
          <a:lstStyle/>
          <a:p>
            <a:r>
              <a:rPr lang="zh-CN" altLang="en-US" sz="4800" b="1" dirty="0" smtClean="0">
                <a:solidFill>
                  <a:srgbClr val="FFFFFF"/>
                </a:solidFill>
                <a:latin typeface="Microsoft JhengHei" panose="020B0604030504040204" pitchFamily="34" charset="-120"/>
                <a:ea typeface="Microsoft JhengHei" panose="020B0604030504040204" pitchFamily="34" charset="-120"/>
                <a:cs typeface="Arial" panose="020B0604020202020204" pitchFamily="34" charset="0"/>
              </a:rPr>
              <a:t>“天父一封爱的</a:t>
            </a:r>
            <a:r>
              <a:rPr lang="zh-CN" altLang="en-US" sz="4800" b="1" dirty="0">
                <a:solidFill>
                  <a:srgbClr val="FFFFFF"/>
                </a:solidFill>
                <a:latin typeface="Microsoft JhengHei" panose="020B0604030504040204" pitchFamily="34" charset="-120"/>
                <a:ea typeface="Microsoft JhengHei" panose="020B0604030504040204" pitchFamily="34" charset="-120"/>
                <a:cs typeface="Arial" panose="020B0604020202020204" pitchFamily="34" charset="0"/>
              </a:rPr>
              <a:t>来信”</a:t>
            </a:r>
            <a:r>
              <a:rPr lang="en-US" sz="4800" b="1" dirty="0" smtClean="0">
                <a:solidFill>
                  <a:srgbClr val="FFFFFF"/>
                </a:solidFill>
                <a:latin typeface="Microsoft JhengHei" panose="020B0604030504040204" pitchFamily="34" charset="-120"/>
                <a:ea typeface="Microsoft JhengHei" panose="020B0604030504040204" pitchFamily="34" charset="-120"/>
                <a:cs typeface="Arial" panose="020B0604020202020204" pitchFamily="34" charset="0"/>
              </a:rPr>
              <a:t> </a:t>
            </a:r>
            <a:endParaRPr lang="en-US" sz="4800" b="1" dirty="0">
              <a:solidFill>
                <a:srgbClr val="FFFFFF"/>
              </a:solidFill>
              <a:latin typeface="Microsoft JhengHei" panose="020B0604030504040204" pitchFamily="34" charset="-120"/>
              <a:ea typeface="Microsoft JhengHei" panose="020B0604030504040204" pitchFamily="34" charset="-120"/>
              <a:cs typeface="Arial" panose="020B0604020202020204" pitchFamily="34" charset="0"/>
            </a:endParaRPr>
          </a:p>
        </p:txBody>
      </p:sp>
      <p:pic>
        <p:nvPicPr>
          <p:cNvPr id="4" name="天父一封爱的来信">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175317"/>
            <a:ext cx="9144000" cy="5752451"/>
          </a:xfrm>
          <a:prstGeom prst="rect">
            <a:avLst/>
          </a:prstGeom>
        </p:spPr>
      </p:pic>
    </p:spTree>
    <p:extLst>
      <p:ext uri="{BB962C8B-B14F-4D97-AF65-F5344CB8AC3E}">
        <p14:creationId xmlns:p14="http://schemas.microsoft.com/office/powerpoint/2010/main" val="15116220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193619"/>
            <a:ext cx="9143998" cy="1318184"/>
          </a:xfrm>
        </p:spPr>
        <p:txBody>
          <a:bodyPr>
            <a:noAutofit/>
          </a:bodyPr>
          <a:lstStyle/>
          <a:p>
            <a:r>
              <a:rPr lang="zh-CN" alt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祂在敲门</a:t>
            </a:r>
            <a:r>
              <a:rPr 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正在敲你的心门</a:t>
            </a:r>
            <a:endPar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itle 2"/>
          <p:cNvSpPr txBox="1">
            <a:spLocks/>
          </p:cNvSpPr>
          <p:nvPr/>
        </p:nvSpPr>
        <p:spPr>
          <a:xfrm>
            <a:off x="-5" y="1511804"/>
            <a:ext cx="9143999"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盼望你会来开门</a:t>
            </a:r>
            <a:endParaRPr lang="en-US" sz="5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TextBox 1"/>
          <p:cNvSpPr txBox="1"/>
          <p:nvPr/>
        </p:nvSpPr>
        <p:spPr>
          <a:xfrm>
            <a:off x="391885" y="2428875"/>
            <a:ext cx="8105729" cy="2727029"/>
          </a:xfrm>
          <a:prstGeom prst="rect">
            <a:avLst/>
          </a:prstGeom>
          <a:noFill/>
        </p:spPr>
        <p:txBody>
          <a:bodyPr wrap="square" rtlCol="0">
            <a:spAutoFit/>
          </a:bodyPr>
          <a:lstStyle/>
          <a:p>
            <a:pPr>
              <a:lnSpc>
                <a:spcPct val="107000"/>
              </a:lnSpc>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一个小朋友和他爸爸散步时经过一间教堂</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他</a:t>
            </a:r>
            <a:r>
              <a:rPr lang="zh-CN" altLang="en-US" sz="3200" dirty="0">
                <a:solidFill>
                  <a:schemeClr val="bg1"/>
                </a:solidFill>
                <a:latin typeface="Arial" panose="020B0604020202020204" pitchFamily="34" charset="0"/>
                <a:ea typeface="方正准圆_GBK" panose="03000509000000000000" pitchFamily="65" charset="-122"/>
                <a:cs typeface="Gotham-Book"/>
              </a:rPr>
              <a:t>们看见一幅真人大小的“耶稣在敲门”</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的</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画</a:t>
            </a:r>
            <a:r>
              <a:rPr lang="zh-CN" altLang="en-US" sz="3200" dirty="0">
                <a:solidFill>
                  <a:schemeClr val="bg1"/>
                </a:solidFill>
                <a:latin typeface="Arial" panose="020B0604020202020204" pitchFamily="34" charset="0"/>
                <a:ea typeface="方正准圆_GBK" panose="03000509000000000000" pitchFamily="65" charset="-122"/>
                <a:cs typeface="Gotham-Book"/>
              </a:rPr>
              <a:t>像</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。孩</a:t>
            </a:r>
            <a:r>
              <a:rPr lang="zh-CN" altLang="en-US" sz="3200" dirty="0">
                <a:solidFill>
                  <a:schemeClr val="bg1"/>
                </a:solidFill>
                <a:latin typeface="Arial" panose="020B0604020202020204" pitchFamily="34" charset="0"/>
                <a:ea typeface="方正准圆_GBK" panose="03000509000000000000" pitchFamily="65" charset="-122"/>
                <a:cs typeface="Gotham-Book"/>
              </a:rPr>
              <a:t>子仔细研究了这幅画一分钟左右</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然</a:t>
            </a:r>
            <a:r>
              <a:rPr lang="zh-CN" altLang="en-US" sz="3200" dirty="0">
                <a:solidFill>
                  <a:schemeClr val="bg1"/>
                </a:solidFill>
                <a:latin typeface="Arial" panose="020B0604020202020204" pitchFamily="34" charset="0"/>
                <a:ea typeface="方正准圆_GBK" panose="03000509000000000000" pitchFamily="65" charset="-122"/>
                <a:cs typeface="Gotham-Book"/>
              </a:rPr>
              <a:t>后对他爸爸说：“爸，是谁在敲门呢？</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父</a:t>
            </a:r>
            <a:r>
              <a:rPr lang="zh-CN" altLang="en-US" sz="3200" dirty="0">
                <a:solidFill>
                  <a:schemeClr val="bg1"/>
                </a:solidFill>
                <a:latin typeface="Arial" panose="020B0604020202020204" pitchFamily="34" charset="0"/>
                <a:ea typeface="方正准圆_GBK" panose="03000509000000000000" pitchFamily="65" charset="-122"/>
                <a:cs typeface="Gotham-Book"/>
              </a:rPr>
              <a:t>亲回答：“孩子，是耶稣。</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endParaRPr lang="en-US" sz="3200" dirty="0">
              <a:solidFill>
                <a:schemeClr val="bg1"/>
              </a:solidFill>
              <a:latin typeface="Arial" panose="020B0604020202020204" pitchFamily="34" charset="0"/>
              <a:ea typeface="方正准圆_GBK" panose="03000509000000000000" pitchFamily="65" charset="-122"/>
              <a:cs typeface="Gotham-Book"/>
            </a:endParaRPr>
          </a:p>
        </p:txBody>
      </p:sp>
    </p:spTree>
    <p:extLst>
      <p:ext uri="{BB962C8B-B14F-4D97-AF65-F5344CB8AC3E}">
        <p14:creationId xmlns:p14="http://schemas.microsoft.com/office/powerpoint/2010/main" val="4804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2" name="TextBox 1"/>
          <p:cNvSpPr txBox="1"/>
          <p:nvPr/>
        </p:nvSpPr>
        <p:spPr>
          <a:xfrm>
            <a:off x="342900" y="2428875"/>
            <a:ext cx="8556172" cy="2863220"/>
          </a:xfrm>
          <a:prstGeom prst="rect">
            <a:avLst/>
          </a:prstGeom>
          <a:noFill/>
        </p:spPr>
        <p:txBody>
          <a:bodyPr wrap="square" rtlCol="0">
            <a:spAutoFit/>
          </a:bodyPr>
          <a:lstStyle/>
          <a:p>
            <a:pPr>
              <a:lnSpc>
                <a:spcPct val="107000"/>
              </a:lnSpc>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孩子说：“那么，谁在里面呢？”</a:t>
            </a:r>
            <a:endParaRPr lang="en-US" sz="3200" dirty="0">
              <a:solidFill>
                <a:schemeClr val="bg1"/>
              </a:solidFill>
              <a:latin typeface="Arial" panose="020B0604020202020204" pitchFamily="34" charset="0"/>
              <a:ea typeface="方正准圆_GBK" panose="03000509000000000000" pitchFamily="65" charset="-122"/>
              <a:cs typeface="Gotham-Book"/>
            </a:endParaRPr>
          </a:p>
          <a:p>
            <a:pPr>
              <a:lnSpc>
                <a:spcPct val="107000"/>
              </a:lnSpc>
              <a:spcAft>
                <a:spcPts val="800"/>
              </a:spcAft>
            </a:pPr>
            <a:r>
              <a:rPr lang="zh-CN" altLang="en-US" sz="3200" dirty="0">
                <a:solidFill>
                  <a:schemeClr val="bg1"/>
                </a:solidFill>
                <a:latin typeface="Arial" panose="020B0604020202020204" pitchFamily="34" charset="0"/>
                <a:ea typeface="方正准圆_GBK" panose="03000509000000000000" pitchFamily="65" charset="-122"/>
                <a:cs typeface="Gotham-Book"/>
              </a:rPr>
              <a:t>父亲回答：“孩子</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，任</a:t>
            </a:r>
            <a:r>
              <a:rPr lang="zh-CN" altLang="en-US" sz="3200" dirty="0">
                <a:solidFill>
                  <a:schemeClr val="bg1"/>
                </a:solidFill>
                <a:latin typeface="Arial" panose="020B0604020202020204" pitchFamily="34" charset="0"/>
                <a:ea typeface="方正准圆_GBK" panose="03000509000000000000" pitchFamily="65" charset="-122"/>
                <a:cs typeface="Gotham-Book"/>
              </a:rPr>
              <a:t>何</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人都有可</a:t>
            </a:r>
            <a:r>
              <a:rPr lang="zh-CN" altLang="en-US" sz="3200" dirty="0">
                <a:solidFill>
                  <a:schemeClr val="bg1"/>
                </a:solidFill>
                <a:latin typeface="Arial" panose="020B0604020202020204" pitchFamily="34" charset="0"/>
                <a:ea typeface="方正准圆_GBK" panose="03000509000000000000" pitchFamily="65" charset="-122"/>
                <a:cs typeface="Gotham-Book"/>
              </a:rPr>
              <a:t>能</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可</a:t>
            </a:r>
            <a:r>
              <a:rPr lang="zh-CN" altLang="en-US" sz="3200" dirty="0">
                <a:solidFill>
                  <a:schemeClr val="bg1"/>
                </a:solidFill>
                <a:latin typeface="Arial" panose="020B0604020202020204" pitchFamily="34" charset="0"/>
                <a:ea typeface="方正准圆_GBK" panose="03000509000000000000" pitchFamily="65" charset="-122"/>
                <a:cs typeface="Gotham-Book"/>
              </a:rPr>
              <a:t>能是</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你，或</a:t>
            </a:r>
            <a:r>
              <a:rPr lang="zh-CN" altLang="en-US" sz="3200" dirty="0">
                <a:solidFill>
                  <a:schemeClr val="bg1"/>
                </a:solidFill>
                <a:latin typeface="Arial" panose="020B0604020202020204" pitchFamily="34" charset="0"/>
                <a:ea typeface="方正准圆_GBK" panose="03000509000000000000" pitchFamily="65" charset="-122"/>
                <a:cs typeface="Gotham-Book"/>
              </a:rPr>
              <a:t>者也可能是我。”</a:t>
            </a:r>
            <a:endParaRPr lang="en-US" sz="3200" dirty="0">
              <a:solidFill>
                <a:schemeClr val="bg1"/>
              </a:solidFill>
              <a:latin typeface="Arial" panose="020B0604020202020204" pitchFamily="34" charset="0"/>
              <a:ea typeface="方正准圆_GBK" panose="03000509000000000000" pitchFamily="65" charset="-122"/>
              <a:cs typeface="Gotham-Book"/>
            </a:endParaRPr>
          </a:p>
          <a:p>
            <a:r>
              <a:rPr lang="zh-CN" altLang="en-US" sz="3200" dirty="0">
                <a:solidFill>
                  <a:schemeClr val="bg1"/>
                </a:solidFill>
                <a:latin typeface="Arial" panose="020B0604020202020204" pitchFamily="34" charset="0"/>
                <a:ea typeface="方正准圆_GBK" panose="03000509000000000000" pitchFamily="65" charset="-122"/>
                <a:cs typeface="Gotham-Book"/>
              </a:rPr>
              <a:t>孩</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子沉默了一会儿，</a:t>
            </a:r>
            <a:r>
              <a:rPr lang="zh-CN" altLang="en-US" sz="3200" dirty="0">
                <a:solidFill>
                  <a:schemeClr val="bg1"/>
                </a:solidFill>
                <a:latin typeface="Arial" panose="020B0604020202020204" pitchFamily="34" charset="0"/>
                <a:ea typeface="方正准圆_GBK" panose="03000509000000000000" pitchFamily="65" charset="-122"/>
                <a:cs typeface="Gotham-Book"/>
              </a:rPr>
              <a:t>然后，轻</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轻地对父亲</a:t>
            </a:r>
            <a:r>
              <a:rPr lang="en-US" altLang="zh-CN" sz="3200" dirty="0" smtClean="0">
                <a:solidFill>
                  <a:schemeClr val="bg1"/>
                </a:solidFill>
                <a:latin typeface="Arial" panose="020B0604020202020204" pitchFamily="34" charset="0"/>
                <a:ea typeface="方正准圆_GBK" panose="03000509000000000000" pitchFamily="65" charset="-122"/>
                <a:cs typeface="Gotham-Book"/>
              </a:rPr>
              <a:t/>
            </a:r>
            <a:br>
              <a:rPr lang="en-US" altLang="zh-CN" sz="3200" dirty="0" smtClean="0">
                <a:solidFill>
                  <a:schemeClr val="bg1"/>
                </a:solidFill>
                <a:latin typeface="Arial" panose="020B0604020202020204" pitchFamily="34" charset="0"/>
                <a:ea typeface="方正准圆_GBK" panose="03000509000000000000" pitchFamily="65" charset="-122"/>
                <a:cs typeface="Gotham-Book"/>
              </a:rPr>
            </a:br>
            <a:r>
              <a:rPr lang="zh-CN" altLang="en-US" sz="3200" dirty="0" smtClean="0">
                <a:solidFill>
                  <a:schemeClr val="bg1"/>
                </a:solidFill>
                <a:latin typeface="Arial" panose="020B0604020202020204" pitchFamily="34" charset="0"/>
                <a:ea typeface="方正准圆_GBK" panose="03000509000000000000" pitchFamily="65" charset="-122"/>
                <a:cs typeface="Gotham-Book"/>
              </a:rPr>
              <a:t>说</a:t>
            </a:r>
            <a:r>
              <a:rPr lang="zh-CN" altLang="en-US" sz="3200" dirty="0">
                <a:solidFill>
                  <a:schemeClr val="bg1"/>
                </a:solidFill>
                <a:latin typeface="Arial" panose="020B0604020202020204" pitchFamily="34" charset="0"/>
                <a:ea typeface="方正准圆_GBK" panose="03000509000000000000" pitchFamily="65" charset="-122"/>
                <a:cs typeface="Gotham-Book"/>
              </a:rPr>
              <a:t>：“爸！如</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果是我，</a:t>
            </a:r>
            <a:r>
              <a:rPr lang="zh-CN" altLang="en-US" sz="3200" dirty="0">
                <a:solidFill>
                  <a:schemeClr val="bg1"/>
                </a:solidFill>
                <a:latin typeface="Arial" panose="020B0604020202020204" pitchFamily="34" charset="0"/>
                <a:ea typeface="方正准圆_GBK" panose="03000509000000000000" pitchFamily="65" charset="-122"/>
                <a:cs typeface="Gotham-Book"/>
              </a:rPr>
              <a:t>我会让耶稣进来。</a:t>
            </a:r>
            <a:r>
              <a:rPr lang="zh-CN" altLang="en-US" sz="3200" dirty="0" smtClean="0">
                <a:solidFill>
                  <a:schemeClr val="bg1"/>
                </a:solidFill>
                <a:latin typeface="Arial" panose="020B0604020202020204" pitchFamily="34" charset="0"/>
                <a:ea typeface="方正准圆_GBK" panose="03000509000000000000" pitchFamily="65" charset="-122"/>
                <a:cs typeface="Gotham-Book"/>
              </a:rPr>
              <a:t>”</a:t>
            </a:r>
            <a:endParaRPr lang="en-US" sz="3200" b="1" dirty="0" smtClean="0">
              <a:solidFill>
                <a:schemeClr val="bg1"/>
              </a:solidFill>
            </a:endParaRPr>
          </a:p>
        </p:txBody>
      </p:sp>
      <p:sp>
        <p:nvSpPr>
          <p:cNvPr id="9" name="Title 2"/>
          <p:cNvSpPr>
            <a:spLocks noGrp="1"/>
          </p:cNvSpPr>
          <p:nvPr>
            <p:ph type="ctrTitle"/>
          </p:nvPr>
        </p:nvSpPr>
        <p:spPr>
          <a:xfrm>
            <a:off x="-2" y="193619"/>
            <a:ext cx="9143998" cy="1318184"/>
          </a:xfrm>
        </p:spPr>
        <p:txBody>
          <a:bodyPr>
            <a:noAutofit/>
          </a:bodyPr>
          <a:lstStyle/>
          <a:p>
            <a:r>
              <a:rPr lang="zh-CN" alt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祂在敲门</a:t>
            </a:r>
            <a:r>
              <a:rPr 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sz="400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正在敲你的心门</a:t>
            </a:r>
            <a:endParaRPr lang="en-US" sz="40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Title 2"/>
          <p:cNvSpPr txBox="1">
            <a:spLocks/>
          </p:cNvSpPr>
          <p:nvPr/>
        </p:nvSpPr>
        <p:spPr>
          <a:xfrm>
            <a:off x="-5" y="1511804"/>
            <a:ext cx="9143999"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54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盼望你会来开门</a:t>
            </a:r>
            <a:endParaRPr lang="en-US" sz="5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829765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pic>
        <p:nvPicPr>
          <p:cNvPr id="5" name="Picture 4"/>
          <p:cNvPicPr>
            <a:picLocks noChangeAspect="1"/>
          </p:cNvPicPr>
          <p:nvPr/>
        </p:nvPicPr>
        <p:blipFill rotWithShape="1">
          <a:blip r:embed="rId5"/>
          <a:srcRect t="10153" b="7610"/>
          <a:stretch/>
        </p:blipFill>
        <p:spPr>
          <a:xfrm>
            <a:off x="0" y="2305404"/>
            <a:ext cx="9144000" cy="4488098"/>
          </a:xfrm>
          <a:prstGeom prst="rect">
            <a:avLst/>
          </a:prstGeom>
        </p:spPr>
      </p:pic>
      <p:sp>
        <p:nvSpPr>
          <p:cNvPr id="9" name="Title 2">
            <a:extLst>
              <a:ext uri="{FF2B5EF4-FFF2-40B4-BE49-F238E27FC236}">
                <a16:creationId xmlns:a16="http://schemas.microsoft.com/office/drawing/2014/main" id="{831503B5-A684-384E-A310-B57CB7AD31CC}"/>
              </a:ext>
            </a:extLst>
          </p:cNvPr>
          <p:cNvSpPr txBox="1">
            <a:spLocks/>
          </p:cNvSpPr>
          <p:nvPr/>
        </p:nvSpPr>
        <p:spPr>
          <a:xfrm>
            <a:off x="-2" y="193619"/>
            <a:ext cx="9143998" cy="131818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祂在你心门外敲门、敲门</a:t>
            </a:r>
            <a:r>
              <a:rPr lang="en-US"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t>
            </a:r>
            <a:endParaRPr lang="en-US"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sp>
        <p:nvSpPr>
          <p:cNvPr id="10" name="Title 2">
            <a:extLst>
              <a:ext uri="{FF2B5EF4-FFF2-40B4-BE49-F238E27FC236}">
                <a16:creationId xmlns:a16="http://schemas.microsoft.com/office/drawing/2014/main" id="{4FE31EC4-6C89-FD49-8148-799971E7D748}"/>
              </a:ext>
            </a:extLst>
          </p:cNvPr>
          <p:cNvSpPr txBox="1">
            <a:spLocks/>
          </p:cNvSpPr>
          <p:nvPr/>
        </p:nvSpPr>
        <p:spPr>
          <a:xfrm>
            <a:off x="283779" y="1354144"/>
            <a:ext cx="8860215"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zh-CN" altLang="en-US" sz="60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你愿意让祂进来吗？</a:t>
            </a:r>
            <a:endParaRPr lang="en-US" sz="6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74233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24289" y="878266"/>
            <a:ext cx="8380906" cy="1130737"/>
          </a:xfrm>
        </p:spPr>
        <p:txBody>
          <a:bodyPr>
            <a:noAutofit/>
          </a:bodyPr>
          <a:lstStyle/>
          <a:p>
            <a:pPr algn="l"/>
            <a:r>
              <a:rPr lang="zh-CN" altLang="en-US" sz="3600" b="1" dirty="0" smtClean="0">
                <a:solidFill>
                  <a:srgbClr val="FFFFFF"/>
                </a:solidFill>
                <a:latin typeface="Microsoft JhengHei" panose="020B0604030504040204" pitchFamily="34" charset="-120"/>
                <a:ea typeface="Microsoft JhengHei" panose="020B0604030504040204" pitchFamily="34" charset="-120"/>
                <a:cs typeface="Arial" panose="020B0604020202020204" pitchFamily="34" charset="0"/>
              </a:rPr>
              <a:t>约翰福音</a:t>
            </a:r>
            <a:r>
              <a:rPr 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1:12</a:t>
            </a:r>
            <a:br>
              <a:rPr 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a:t>
            </a:r>
            <a:r>
              <a:rPr lang="zh-CN" altLang="en-US" sz="36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凡接纳他的，就是信他</a:t>
            </a:r>
            <a:r>
              <a:rPr lang="zh-CN" alt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名的</a:t>
            </a:r>
            <a:r>
              <a:rPr lang="zh-CN" altLang="en-US" sz="36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人，他</a:t>
            </a:r>
            <a:r>
              <a:rPr lang="zh-CN" alt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就</a:t>
            </a:r>
            <a:r>
              <a:rPr lang="en-US" altLang="zh-CN"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36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赐</a:t>
            </a:r>
            <a:r>
              <a:rPr lang="zh-CN" altLang="en-US" sz="36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他们权柄作神的儿女。”</a:t>
            </a:r>
            <a:endParaRPr lang="en-US" sz="36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35364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2743" y="688665"/>
            <a:ext cx="9143998" cy="1130737"/>
          </a:xfrm>
        </p:spPr>
        <p:txBody>
          <a:bodyPr>
            <a:no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在十字架上，</a:t>
            </a:r>
            <a:r>
              <a:rPr lang="en-US" altLang="zh-CN"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altLang="zh-CN"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耶稣为你的罪付出赎价</a:t>
            </a:r>
            <a:r>
              <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111912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88461" y="758988"/>
            <a:ext cx="8167077" cy="1130737"/>
          </a:xfrm>
        </p:spPr>
        <p:txBody>
          <a:bodyPr>
            <a:noAutofit/>
          </a:bodyPr>
          <a:lstStyle/>
          <a:p>
            <a:r>
              <a:rPr lang="zh-CN" alt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只有耶稣能够填满</a:t>
            </a:r>
            <a:r>
              <a:rPr lang="en-US" altLang="zh-CN"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我们生命中“神形状”</a:t>
            </a:r>
            <a:r>
              <a:rPr lang="zh-CN" altLang="en-US" sz="48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的</a:t>
            </a:r>
            <a:r>
              <a:rPr lang="zh-CN" alt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真空</a:t>
            </a:r>
            <a:r>
              <a:rPr 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t>
            </a:r>
            <a:endParaRPr lang="en-US" sz="48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Tree>
    <p:extLst>
      <p:ext uri="{BB962C8B-B14F-4D97-AF65-F5344CB8AC3E}">
        <p14:creationId xmlns:p14="http://schemas.microsoft.com/office/powerpoint/2010/main" val="27573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72830" y="1077718"/>
            <a:ext cx="8198339" cy="1130737"/>
          </a:xfrm>
        </p:spPr>
        <p:txBody>
          <a:bodyPr>
            <a:noAutofit/>
          </a:bodyPr>
          <a:lstStyle/>
          <a:p>
            <a:r>
              <a:rPr lang="zh-CN" alt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祂在不停的敲门、敲门</a:t>
            </a:r>
            <a:r>
              <a:rPr lang="en-US" altLang="zh-CN"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8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祂要进入你的生命</a:t>
            </a:r>
            <a:endParaRPr lang="en-US" sz="48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Tree>
    <p:extLst>
      <p:ext uri="{BB962C8B-B14F-4D97-AF65-F5344CB8AC3E}">
        <p14:creationId xmlns:p14="http://schemas.microsoft.com/office/powerpoint/2010/main" val="2102175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779318"/>
            <a:ext cx="9143998" cy="1130737"/>
          </a:xfrm>
        </p:spPr>
        <p:txBody>
          <a:bodyPr>
            <a:noAutofit/>
          </a:bodyPr>
          <a:lstStyle/>
          <a:p>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祂曾敲过你的心门，</a:t>
            </a:r>
            <a: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现在祂仍在敲你的心门！</a:t>
            </a:r>
            <a: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即使你曾因祂把门关上！</a:t>
            </a:r>
            <a:r>
              <a:rPr 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t>
            </a:r>
            <a:endParaRPr lang="en-US" sz="40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119819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196552"/>
            <a:ext cx="9143998" cy="1982165"/>
          </a:xfrm>
        </p:spPr>
        <p:txBody>
          <a:bodyPr>
            <a:noAutofit/>
          </a:bodyPr>
          <a:lstStyle/>
          <a:p>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你只需要打开心门</a:t>
            </a:r>
            <a: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让他进去，你便能享受神儿女的权利</a:t>
            </a:r>
            <a:endParaRPr lang="en-US" sz="40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599638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sp>
        <p:nvSpPr>
          <p:cNvPr id="4" name="Title 3">
            <a:extLst>
              <a:ext uri="{FF2B5EF4-FFF2-40B4-BE49-F238E27FC236}">
                <a16:creationId xmlns:a16="http://schemas.microsoft.com/office/drawing/2014/main" id="{77E62A09-EB76-9740-8581-B21A78B0CCAF}"/>
              </a:ext>
            </a:extLst>
          </p:cNvPr>
          <p:cNvSpPr>
            <a:spLocks noGrp="1"/>
          </p:cNvSpPr>
          <p:nvPr>
            <p:ph type="ctrTitle"/>
          </p:nvPr>
        </p:nvSpPr>
        <p:spPr>
          <a:xfrm>
            <a:off x="685800" y="0"/>
            <a:ext cx="7772400" cy="1470025"/>
          </a:xfrm>
        </p:spPr>
        <p:txBody>
          <a:bodyPr/>
          <a:lstStyle/>
          <a:p>
            <a:r>
              <a:rPr lang="en-US" b="1" dirty="0">
                <a:solidFill>
                  <a:schemeClr val="bg1"/>
                </a:solidFill>
              </a:rPr>
              <a:t>So You Would Come</a:t>
            </a:r>
          </a:p>
        </p:txBody>
      </p:sp>
      <p:pic>
        <p:nvPicPr>
          <p:cNvPr id="2" name="So You Would Come.mp4">
            <a:hlinkClick r:id="" action="ppaction://media"/>
            <a:extLst>
              <a:ext uri="{FF2B5EF4-FFF2-40B4-BE49-F238E27FC236}">
                <a16:creationId xmlns:a16="http://schemas.microsoft.com/office/drawing/2014/main" id="{9998D8F7-B67C-7349-B2B6-7C7684D4AED6}"/>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121095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3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274301"/>
            <a:ext cx="9143998" cy="1130737"/>
          </a:xfrm>
        </p:spPr>
        <p:txBody>
          <a:bodyPr>
            <a:no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祂就站在那里</a:t>
            </a:r>
            <a:r>
              <a:rPr lang="en-US" altLang="zh-CN"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
            </a:r>
            <a:br>
              <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br>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等你开门！</a:t>
            </a:r>
            <a:endPar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Picture 4"/>
          <p:cNvPicPr>
            <a:picLocks noChangeAspect="1"/>
          </p:cNvPicPr>
          <p:nvPr/>
        </p:nvPicPr>
        <p:blipFill rotWithShape="1">
          <a:blip r:embed="rId4"/>
          <a:srcRect t="10153" b="7610"/>
          <a:stretch/>
        </p:blipFill>
        <p:spPr>
          <a:xfrm>
            <a:off x="-6" y="1672872"/>
            <a:ext cx="9144000" cy="5185128"/>
          </a:xfrm>
          <a:prstGeom prst="rect">
            <a:avLst/>
          </a:prstGeom>
        </p:spPr>
      </p:pic>
    </p:spTree>
    <p:extLst>
      <p:ext uri="{BB962C8B-B14F-4D97-AF65-F5344CB8AC3E}">
        <p14:creationId xmlns:p14="http://schemas.microsoft.com/office/powerpoint/2010/main" val="1340065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247407"/>
            <a:ext cx="9143998" cy="1130737"/>
          </a:xfrm>
        </p:spPr>
        <p:txBody>
          <a:bodyPr>
            <a:no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你是否愿意打开你的心门？</a:t>
            </a:r>
            <a:r>
              <a:rPr 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4800"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和我们一起祷告吧！</a:t>
            </a:r>
            <a:endParaRPr lang="en-US" sz="48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Picture 4"/>
          <p:cNvPicPr>
            <a:picLocks noChangeAspect="1"/>
          </p:cNvPicPr>
          <p:nvPr/>
        </p:nvPicPr>
        <p:blipFill rotWithShape="1">
          <a:blip r:embed="rId5"/>
          <a:srcRect t="10153" b="7610"/>
          <a:stretch/>
        </p:blipFill>
        <p:spPr>
          <a:xfrm>
            <a:off x="-6" y="1672872"/>
            <a:ext cx="9144000" cy="5185128"/>
          </a:xfrm>
          <a:prstGeom prst="rect">
            <a:avLst/>
          </a:prstGeom>
        </p:spPr>
      </p:pic>
    </p:spTree>
    <p:extLst>
      <p:ext uri="{BB962C8B-B14F-4D97-AF65-F5344CB8AC3E}">
        <p14:creationId xmlns:p14="http://schemas.microsoft.com/office/powerpoint/2010/main" val="1452142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956306" y="2098834"/>
            <a:ext cx="3986339" cy="1130737"/>
          </a:xfrm>
        </p:spPr>
        <p:txBody>
          <a:bodyPr>
            <a:noAutofit/>
          </a:bodyPr>
          <a:lstStyle/>
          <a:p>
            <a:r>
              <a:rPr lang="en-US" sz="6000" b="1" dirty="0">
                <a:solidFill>
                  <a:srgbClr val="FFFFFF"/>
                </a:solidFill>
                <a:latin typeface="Arial" panose="020B0604020202020204" pitchFamily="34" charset="0"/>
                <a:cs typeface="Arial" panose="020B0604020202020204" pitchFamily="34" charset="0"/>
              </a:rPr>
              <a:t/>
            </a:r>
            <a:br>
              <a:rPr lang="en-US" sz="6000" b="1" dirty="0">
                <a:solidFill>
                  <a:srgbClr val="FFFFFF"/>
                </a:solidFill>
                <a:latin typeface="Arial" panose="020B0604020202020204" pitchFamily="34" charset="0"/>
                <a:cs typeface="Arial" panose="020B0604020202020204" pitchFamily="34" charset="0"/>
              </a:rPr>
            </a:br>
            <a:r>
              <a:rPr lang="zh-CN" altLang="en-US" sz="6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敲门！</a:t>
            </a:r>
            <a:r>
              <a:rPr lang="en-US" altLang="zh-CN" sz="6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
            </a:r>
            <a:br>
              <a:rPr lang="en-US" altLang="zh-CN" sz="6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6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敲敲门！</a:t>
            </a:r>
            <a:r>
              <a:rPr lang="en-US" sz="6000" b="1" dirty="0">
                <a:solidFill>
                  <a:srgbClr val="FFFFFF"/>
                </a:solidFill>
                <a:latin typeface="Arial" panose="020B0604020202020204" pitchFamily="34" charset="0"/>
                <a:cs typeface="Arial" panose="020B0604020202020204" pitchFamily="34" charset="0"/>
              </a:rPr>
              <a:t/>
            </a:r>
            <a:br>
              <a:rPr lang="en-US" sz="6000" b="1" dirty="0">
                <a:solidFill>
                  <a:srgbClr val="FFFFFF"/>
                </a:solidFill>
                <a:latin typeface="Arial" panose="020B0604020202020204" pitchFamily="34" charset="0"/>
                <a:cs typeface="Arial" panose="020B0604020202020204" pitchFamily="34" charset="0"/>
              </a:rPr>
            </a:br>
            <a:r>
              <a:rPr lang="en-US" sz="6000" b="1" dirty="0">
                <a:solidFill>
                  <a:srgbClr val="FFFFFF"/>
                </a:solidFill>
                <a:latin typeface="Arial" panose="020B0604020202020204" pitchFamily="34" charset="0"/>
                <a:cs typeface="Arial" panose="020B0604020202020204" pitchFamily="34" charset="0"/>
              </a:rPr>
              <a:t/>
            </a:r>
            <a:br>
              <a:rPr lang="en-US" sz="6000" b="1" dirty="0">
                <a:solidFill>
                  <a:srgbClr val="FFFFFF"/>
                </a:solidFill>
                <a:latin typeface="Arial" panose="020B0604020202020204" pitchFamily="34" charset="0"/>
                <a:cs typeface="Arial" panose="020B0604020202020204" pitchFamily="34" charset="0"/>
              </a:rPr>
            </a:br>
            <a:r>
              <a:rPr lang="zh-CN" altLang="en-US" sz="6000" b="1" dirty="0" smtClean="0">
                <a:solidFill>
                  <a:srgbClr val="FFFFFF"/>
                </a:solidFill>
                <a:latin typeface="方正准圆_GBK" panose="03000509000000000000" pitchFamily="65" charset="-122"/>
                <a:ea typeface="方正准圆_GBK" panose="03000509000000000000" pitchFamily="65" charset="-122"/>
                <a:cs typeface="Arial" panose="020B0604020202020204" pitchFamily="34" charset="0"/>
              </a:rPr>
              <a:t>我们可以怎样为你祷告？</a:t>
            </a:r>
            <a:endParaRPr lang="en-US" sz="6000" b="1" dirty="0">
              <a:solidFill>
                <a:srgbClr val="FFFFFF"/>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5" name="Picture 4"/>
          <p:cNvPicPr>
            <a:picLocks noChangeAspect="1"/>
          </p:cNvPicPr>
          <p:nvPr/>
        </p:nvPicPr>
        <p:blipFill rotWithShape="1">
          <a:blip r:embed="rId4"/>
          <a:srcRect b="26388"/>
          <a:stretch/>
        </p:blipFill>
        <p:spPr>
          <a:xfrm>
            <a:off x="-1" y="0"/>
            <a:ext cx="4940819" cy="6857999"/>
          </a:xfrm>
          <a:prstGeom prst="rect">
            <a:avLst/>
          </a:prstGeom>
        </p:spPr>
      </p:pic>
      <p:grpSp>
        <p:nvGrpSpPr>
          <p:cNvPr id="8" name="Group 7"/>
          <p:cNvGrpSpPr/>
          <p:nvPr/>
        </p:nvGrpSpPr>
        <p:grpSpPr>
          <a:xfrm>
            <a:off x="816210" y="2455819"/>
            <a:ext cx="3220231" cy="2873827"/>
            <a:chOff x="816210" y="2455819"/>
            <a:chExt cx="3220231" cy="2873827"/>
          </a:xfrm>
        </p:grpSpPr>
        <p:sp>
          <p:nvSpPr>
            <p:cNvPr id="9" name="Rectangle 8"/>
            <p:cNvSpPr/>
            <p:nvPr/>
          </p:nvSpPr>
          <p:spPr>
            <a:xfrm>
              <a:off x="904374" y="2455819"/>
              <a:ext cx="3132067" cy="1093156"/>
            </a:xfrm>
            <a:prstGeom prst="rect">
              <a:avLst/>
            </a:prstGeom>
            <a:solidFill>
              <a:srgbClr val="5E6462"/>
            </a:solidFill>
          </p:spPr>
          <p:txBody>
            <a:bodyPr wrap="square" anchor="ctr">
              <a:no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敲敲门</a:t>
              </a:r>
              <a:endParaRPr lang="en-US" altLang="zh-CN" sz="4400" b="1" dirty="0">
                <a:solidFill>
                  <a:schemeClr val="bg1"/>
                </a:solidFill>
                <a:latin typeface="微软雅黑" panose="020B0503020204020204" pitchFamily="34" charset="-122"/>
                <a:ea typeface="微软雅黑" panose="020B0503020204020204" pitchFamily="34" charset="-122"/>
              </a:endParaRPr>
            </a:p>
          </p:txBody>
        </p:sp>
        <p:sp>
          <p:nvSpPr>
            <p:cNvPr id="10" name="Rectangle 9"/>
            <p:cNvSpPr/>
            <p:nvPr/>
          </p:nvSpPr>
          <p:spPr>
            <a:xfrm>
              <a:off x="816210" y="3984171"/>
              <a:ext cx="3132067" cy="1345475"/>
            </a:xfrm>
            <a:prstGeom prst="rect">
              <a:avLst/>
            </a:prstGeom>
            <a:solidFill>
              <a:srgbClr val="847972"/>
            </a:solidFill>
          </p:spPr>
          <p:txBody>
            <a:bodyPr wrap="square" anchor="ctr">
              <a:no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你在不在？</a:t>
              </a:r>
              <a:endParaRPr lang="en-US" altLang="zh-CN"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0734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23716"/>
            <a:ext cx="5097204" cy="1470025"/>
          </a:xfrm>
        </p:spPr>
        <p:txBody>
          <a:bodyPr>
            <a:norm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西餐</a:t>
            </a:r>
            <a:endParaRPr lang="en-US" sz="6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0" b="100000" l="0" r="99750">
                        <a14:foregroundMark x1="16786" y1="52394" x2="16786" y2="52394"/>
                        <a14:foregroundMark x1="18786" y1="14962" x2="18786" y2="14962"/>
                        <a14:foregroundMark x1="25929" y1="19587" x2="25929" y2="19587"/>
                        <a14:foregroundMark x1="41500" y1="25299" x2="41500" y2="25299"/>
                        <a14:foregroundMark x1="70286" y1="2829" x2="70286" y2="2829"/>
                        <a14:foregroundMark x1="78607" y1="11317" x2="78607" y2="11317"/>
                        <a14:foregroundMark x1="55714" y1="12622" x2="55714" y2="12622"/>
                        <a14:foregroundMark x1="58786" y1="9793" x2="58786" y2="9793"/>
                        <a14:foregroundMark x1="64536" y1="5930" x2="64536" y2="5930"/>
                        <a14:foregroundMark x1="50464" y1="16757" x2="50464" y2="16757"/>
                        <a14:foregroundMark x1="48107" y1="19097" x2="48107" y2="19097"/>
                        <a14:foregroundMark x1="45393" y1="21654" x2="45393" y2="21654"/>
                        <a14:foregroundMark x1="53179" y1="14690" x2="53179" y2="14690"/>
                        <a14:foregroundMark x1="61143" y1="7726" x2="61143" y2="7726"/>
                        <a14:foregroundMark x1="57071" y1="10827" x2="57071" y2="10827"/>
                        <a14:foregroundMark x1="62857" y1="5930" x2="62857" y2="5930"/>
                        <a14:foregroundMark x1="65714" y1="4135" x2="65714" y2="4135"/>
                        <a14:foregroundMark x1="86714" y1="20892" x2="86714" y2="20892"/>
                        <a14:backgroundMark x1="38607" y1="5386" x2="38607" y2="5386"/>
                        <a14:backgroundMark x1="25929" y1="8270" x2="25929" y2="8270"/>
                        <a14:backgroundMark x1="10679" y1="3863" x2="10679" y2="3863"/>
                        <a14:backgroundMark x1="49464" y1="12622" x2="49464" y2="12622"/>
                        <a14:backgroundMark x1="39964" y1="19314" x2="39964" y2="19314"/>
                        <a14:backgroundMark x1="84679" y1="4897" x2="84679" y2="4897"/>
                        <a14:backgroundMark x1="59607" y1="3319" x2="59607" y2="3319"/>
                        <a14:backgroundMark x1="63179" y1="2285" x2="63179" y2="2285"/>
                        <a14:backgroundMark x1="30821" y1="27584" x2="30821" y2="27584"/>
                        <a14:backgroundMark x1="29821" y1="50544" x2="29821" y2="50544"/>
                        <a14:backgroundMark x1="35571" y1="59576" x2="35571" y2="59576"/>
                        <a14:backgroundMark x1="38607" y1="64255" x2="38607" y2="64255"/>
                        <a14:backgroundMark x1="36571" y1="59358" x2="36571" y2="59358"/>
                        <a14:backgroundMark x1="33893" y1="54461" x2="33893" y2="54461"/>
                        <a14:backgroundMark x1="31857" y1="53645" x2="31857" y2="53645"/>
                        <a14:backgroundMark x1="4250" y1="49021" x2="4250" y2="49021"/>
                        <a14:backgroundMark x1="1857" y1="45158" x2="1857" y2="45158"/>
                        <a14:backgroundMark x1="2214" y1="50326" x2="2214" y2="50326"/>
                        <a14:backgroundMark x1="9500" y1="48259" x2="9500" y2="48259"/>
                        <a14:backgroundMark x1="19464" y1="46953" x2="19464" y2="46953"/>
                        <a14:backgroundMark x1="30643" y1="12350" x2="30643" y2="12350"/>
                        <a14:backgroundMark x1="31679" y1="19097" x2="31679" y2="19097"/>
                        <a14:backgroundMark x1="30143" y1="16757" x2="30143" y2="16757"/>
                        <a14:backgroundMark x1="16250" y1="2829" x2="16250" y2="2829"/>
                        <a14:backgroundMark x1="22179" y1="4625" x2="22179" y2="4625"/>
                        <a14:backgroundMark x1="43036" y1="9032" x2="43036" y2="9032"/>
                        <a14:backgroundMark x1="39643" y1="12350" x2="39643" y2="12350"/>
                        <a14:backgroundMark x1="5250" y1="6420" x2="5250" y2="6420"/>
                        <a14:backgroundMark x1="55714" y1="4353" x2="55714" y2="4353"/>
                        <a14:backgroundMark x1="51321" y1="6202" x2="51321" y2="6202"/>
                        <a14:backgroundMark x1="48607" y1="9249" x2="48607" y2="9249"/>
                        <a14:backgroundMark x1="47750" y1="4353" x2="47750" y2="4353"/>
                        <a14:backgroundMark x1="41679" y1="1251" x2="41679" y2="1251"/>
                        <a14:backgroundMark x1="33214" y1="4625" x2="33214" y2="4625"/>
                        <a14:backgroundMark x1="36750" y1="18063" x2="36750" y2="18063"/>
                        <a14:backgroundMark x1="36929" y1="24266" x2="36929" y2="24266"/>
                        <a14:backgroundMark x1="66071" y1="1795" x2="66071" y2="1795"/>
                        <a14:backgroundMark x1="61143" y1="1251" x2="61143" y2="1251"/>
                        <a14:backgroundMark x1="45893" y1="5386" x2="45893" y2="5386"/>
                        <a14:backgroundMark x1="2214" y1="8760" x2="2214" y2="8760"/>
                        <a14:backgroundMark x1="2714" y1="1523" x2="2714" y2="1523"/>
                      </a14:backgroundRemoval>
                    </a14:imgEffect>
                  </a14:imgLayer>
                </a14:imgProps>
              </a:ext>
            </a:extLst>
          </a:blip>
          <a:stretch>
            <a:fillRect/>
          </a:stretch>
        </p:blipFill>
        <p:spPr>
          <a:xfrm flipH="1">
            <a:off x="3787904" y="3763962"/>
            <a:ext cx="5356096" cy="2877184"/>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ackgroundRemoval t="0" b="92800" l="0" r="100000">
                        <a14:foregroundMark x1="54100" y1="58200" x2="54100" y2="58200"/>
                        <a14:foregroundMark x1="51200" y1="60900" x2="51200" y2="60900"/>
                        <a14:foregroundMark x1="57500" y1="66500" x2="57500" y2="66500"/>
                        <a14:foregroundMark x1="55100" y1="14800" x2="55100" y2="14800"/>
                        <a14:foregroundMark x1="43900" y1="14300" x2="43900" y2="14300"/>
                        <a14:foregroundMark x1="27500" y1="18900" x2="27500" y2="18900"/>
                        <a14:foregroundMark x1="7800" y1="34100" x2="7800" y2="34100"/>
                        <a14:foregroundMark x1="2400" y1="27200" x2="2400" y2="27200"/>
                        <a14:foregroundMark x1="9000" y1="38200" x2="9000" y2="38200"/>
                        <a14:foregroundMark x1="14300" y1="36000" x2="14300" y2="36000"/>
                        <a14:foregroundMark x1="17300" y1="15800" x2="17300" y2="15800"/>
                        <a14:foregroundMark x1="14600" y1="21900" x2="14600" y2="21900"/>
                        <a14:foregroundMark x1="8700" y1="26200" x2="8700" y2="26200"/>
                        <a14:foregroundMark x1="72200" y1="19700" x2="72200" y2="19700"/>
                        <a14:foregroundMark x1="67500" y1="16700" x2="67500" y2="16700"/>
                        <a14:foregroundMark x1="82400" y1="19200" x2="82400" y2="19200"/>
                        <a14:foregroundMark x1="87500" y1="26500" x2="87500" y2="26500"/>
                        <a14:foregroundMark x1="11400" y1="17200" x2="11400" y2="17200"/>
                        <a14:foregroundMark x1="4300" y1="21100" x2="4300" y2="21100"/>
                        <a14:foregroundMark x1="81200" y1="3100" x2="81200" y2="3100"/>
                        <a14:foregroundMark x1="89200" y1="85800" x2="89200" y2="85800"/>
                        <a14:foregroundMark x1="93600" y1="80900" x2="93600" y2="80900"/>
                        <a14:foregroundMark x1="97500" y1="75500" x2="97500" y2="75500"/>
                        <a14:foregroundMark x1="86800" y1="82600" x2="86800" y2="82600"/>
                        <a14:foregroundMark x1="76300" y1="87500" x2="76300" y2="87500"/>
                        <a14:foregroundMark x1="63100" y1="89400" x2="63100" y2="89400"/>
                        <a14:foregroundMark x1="30200" y1="88000" x2="30200" y2="88000"/>
                        <a14:foregroundMark x1="2900" y1="74100" x2="2900" y2="74100"/>
                        <a14:foregroundMark x1="8700" y1="78200" x2="8700" y2="78200"/>
                        <a14:foregroundMark x1="16100" y1="81400" x2="16100" y2="81400"/>
                        <a14:foregroundMark x1="22100" y1="84800" x2="22100" y2="84800"/>
                        <a14:foregroundMark x1="50200" y1="63600" x2="50200" y2="63600"/>
                        <a14:foregroundMark x1="38500" y1="88700" x2="38500" y2="88700"/>
                        <a14:foregroundMark x1="45300" y1="89700" x2="45300" y2="89700"/>
                        <a14:foregroundMark x1="57000" y1="89700" x2="57000" y2="89700"/>
                        <a14:foregroundMark x1="52400" y1="90400" x2="52400" y2="90400"/>
                        <a14:foregroundMark x1="47000" y1="90400" x2="47000" y2="90400"/>
                        <a14:foregroundMark x1="39700" y1="89400" x2="39700" y2="89400"/>
                        <a14:foregroundMark x1="41900" y1="89900" x2="41900" y2="89900"/>
                        <a14:foregroundMark x1="50400" y1="89700" x2="50400" y2="89700"/>
                        <a14:foregroundMark x1="35600" y1="87500" x2="35600" y2="87500"/>
                        <a14:foregroundMark x1="33600" y1="88400" x2="33600" y2="88400"/>
                        <a14:foregroundMark x1="26800" y1="85500" x2="26800" y2="85500"/>
                        <a14:foregroundMark x1="21700" y1="18700" x2="21700" y2="18700"/>
                        <a14:foregroundMark x1="5300" y1="75500" x2="5300" y2="75500"/>
                        <a14:foregroundMark x1="11400" y1="79200" x2="11400" y2="79200"/>
                        <a14:foregroundMark x1="18000" y1="82800" x2="18000" y2="82800"/>
                        <a14:foregroundMark x1="14300" y1="80600" x2="14300" y2="80600"/>
                        <a14:foregroundMark x1="39200" y1="11600" x2="39200" y2="11600"/>
                        <a14:backgroundMark x1="94800" y1="28900" x2="94800" y2="28900"/>
                        <a14:backgroundMark x1="14100" y1="6000" x2="14100" y2="6000"/>
                        <a14:backgroundMark x1="92400" y1="10900" x2="92400" y2="10900"/>
                        <a14:backgroundMark x1="80700" y1="5500" x2="80700" y2="5500"/>
                        <a14:backgroundMark x1="97500" y1="8200" x2="97500" y2="8200"/>
                        <a14:backgroundMark x1="71700" y1="2800" x2="71700" y2="2800"/>
                        <a14:backgroundMark x1="58000" y1="3100" x2="58000" y2="3100"/>
                        <a14:backgroundMark x1="38000" y1="4000" x2="38000" y2="4000"/>
                        <a14:backgroundMark x1="48700" y1="90200" x2="48700" y2="90200"/>
                      </a14:backgroundRemoval>
                    </a14:imgEffect>
                  </a14:imgLayer>
                </a14:imgProps>
              </a:ext>
            </a:extLst>
          </a:blip>
          <a:stretch>
            <a:fillRect/>
          </a:stretch>
        </p:blipFill>
        <p:spPr>
          <a:xfrm>
            <a:off x="7176473" y="1987758"/>
            <a:ext cx="1967527" cy="1967527"/>
          </a:xfrm>
          <a:prstGeom prst="rect">
            <a:avLst/>
          </a:prstGeom>
        </p:spPr>
      </p:pic>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4823" b="98670" l="2658" r="89985"/>
                    </a14:imgEffect>
                  </a14:imgLayer>
                </a14:imgProps>
              </a:ext>
            </a:extLst>
          </a:blip>
          <a:stretch>
            <a:fillRect/>
          </a:stretch>
        </p:blipFill>
        <p:spPr>
          <a:xfrm rot="20233265">
            <a:off x="3536502" y="2366226"/>
            <a:ext cx="2273239" cy="1579709"/>
          </a:xfrm>
          <a:prstGeom prst="rect">
            <a:avLst/>
          </a:prstGeom>
        </p:spPr>
      </p:pic>
      <p:pic>
        <p:nvPicPr>
          <p:cNvPr id="6" name="Picture 5"/>
          <p:cNvPicPr>
            <a:picLocks noChangeAspect="1"/>
          </p:cNvPicPr>
          <p:nvPr/>
        </p:nvPicPr>
        <p:blipFill>
          <a:blip r:embed="rId10">
            <a:extLst>
              <a:ext uri="{BEBA8EAE-BF5A-486C-A8C5-ECC9F3942E4B}">
                <a14:imgProps xmlns:a14="http://schemas.microsoft.com/office/drawing/2010/main">
                  <a14:imgLayer r:embed="rId11">
                    <a14:imgEffect>
                      <a14:backgroundRemoval t="3583" b="92833" l="1792" r="94333"/>
                    </a14:imgEffect>
                  </a14:imgLayer>
                </a14:imgProps>
              </a:ext>
            </a:extLst>
          </a:blip>
          <a:stretch>
            <a:fillRect/>
          </a:stretch>
        </p:blipFill>
        <p:spPr>
          <a:xfrm rot="5400000">
            <a:off x="5313233" y="1570151"/>
            <a:ext cx="1755049" cy="2632574"/>
          </a:xfrm>
          <a:prstGeom prst="rect">
            <a:avLst/>
          </a:prstGeom>
        </p:spPr>
      </p:pic>
    </p:spTree>
    <p:extLst>
      <p:ext uri="{BB962C8B-B14F-4D97-AF65-F5344CB8AC3E}">
        <p14:creationId xmlns:p14="http://schemas.microsoft.com/office/powerpoint/2010/main" val="187419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23716"/>
            <a:ext cx="5097204" cy="1470025"/>
          </a:xfrm>
        </p:spPr>
        <p:txBody>
          <a:bodyPr>
            <a:norm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甜品</a:t>
            </a:r>
            <a:endParaRPr lang="en-US" sz="6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0" b="100000" l="10167" r="90000"/>
                    </a14:imgEffect>
                  </a14:imgLayer>
                </a14:imgProps>
              </a:ext>
            </a:extLst>
          </a:blip>
          <a:stretch>
            <a:fillRect/>
          </a:stretch>
        </p:blipFill>
        <p:spPr>
          <a:xfrm rot="5400000">
            <a:off x="3038214" y="1865186"/>
            <a:ext cx="7114367" cy="4621369"/>
          </a:xfrm>
          <a:prstGeom prst="rect">
            <a:avLst/>
          </a:prstGeom>
        </p:spPr>
      </p:pic>
    </p:spTree>
    <p:extLst>
      <p:ext uri="{BB962C8B-B14F-4D97-AF65-F5344CB8AC3E}">
        <p14:creationId xmlns:p14="http://schemas.microsoft.com/office/powerpoint/2010/main" val="3402393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998365"/>
            <a:ext cx="5097204" cy="1470025"/>
          </a:xfrm>
        </p:spPr>
        <p:txBody>
          <a:bodyPr>
            <a:normAutofit fontScale="90000"/>
          </a:bodyPr>
          <a:lstStyle/>
          <a:p>
            <a:r>
              <a:rPr lang="zh-CN" altLang="en-US" sz="53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幸福礼袋</a:t>
            </a:r>
            <a:r>
              <a:rPr lang="en-US" sz="7200" dirty="0">
                <a:solidFill>
                  <a:schemeClr val="bg1"/>
                </a:solidFill>
                <a:latin typeface="Arial" panose="020B0604020202020204" pitchFamily="34" charset="0"/>
                <a:cs typeface="Arial" panose="020B0604020202020204" pitchFamily="34" charset="0"/>
              </a:rPr>
              <a:t/>
            </a:r>
            <a:br>
              <a:rPr lang="en-US" sz="7200" dirty="0">
                <a:solidFill>
                  <a:schemeClr val="bg1"/>
                </a:solidFill>
                <a:latin typeface="Arial" panose="020B0604020202020204" pitchFamily="34" charset="0"/>
                <a:cs typeface="Arial" panose="020B0604020202020204" pitchFamily="34" charset="0"/>
              </a:rPr>
            </a:br>
            <a:r>
              <a:rPr lang="zh-CN" altLang="en-US" sz="40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无限乐趣等</a:t>
            </a:r>
            <a:r>
              <a:rPr lang="zh-CN" altLang="en-US"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着你</a:t>
            </a:r>
            <a:r>
              <a:rPr lang="en-US"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t>
            </a:r>
            <a:r>
              <a:rPr lang="en-US" sz="40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
            </a:r>
            <a:br>
              <a:rPr lang="en-US" sz="40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br>
            <a:r>
              <a:rPr lang="zh-CN" altLang="en-US" sz="4000" b="1" dirty="0" smtClean="0">
                <a:solidFill>
                  <a:schemeClr val="bg1"/>
                </a:solidFill>
                <a:latin typeface="方正准圆_GBK" panose="03000509000000000000" pitchFamily="65" charset="-122"/>
                <a:ea typeface="方正准圆_GBK" panose="03000509000000000000" pitchFamily="65" charset="-122"/>
                <a:cs typeface="Arial" panose="020B0604020202020204" pitchFamily="34" charset="0"/>
              </a:rPr>
              <a:t>问答、奖品、和美食</a:t>
            </a:r>
            <a:endParaRPr lang="en-US" sz="4000" b="1" dirty="0">
              <a:solidFill>
                <a:schemeClr val="bg1"/>
              </a:solidFill>
              <a:latin typeface="方正准圆_GBK" panose="03000509000000000000" pitchFamily="65" charset="-122"/>
              <a:ea typeface="方正准圆_GBK" panose="03000509000000000000" pitchFamily="65" charset="-122"/>
              <a:cs typeface="Arial" panose="020B0604020202020204" pitchFamily="34" charset="0"/>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4042" b="91250" l="0" r="97375">
                        <a14:foregroundMark x1="58375" y1="34542" x2="58375" y2="34542"/>
                        <a14:foregroundMark x1="43500" y1="28917" x2="43500" y2="28917"/>
                        <a14:foregroundMark x1="25563" y1="30708" x2="25563" y2="30708"/>
                        <a14:foregroundMark x1="13000" y1="32750" x2="13000" y2="32750"/>
                        <a14:foregroundMark x1="17063" y1="44958" x2="17063" y2="44958"/>
                        <a14:foregroundMark x1="13000" y1="44708" x2="13000" y2="44708"/>
                        <a14:foregroundMark x1="17063" y1="58500" x2="17063" y2="58500"/>
                        <a14:foregroundMark x1="34375" y1="51708" x2="34375" y2="51708"/>
                        <a14:foregroundMark x1="31313" y1="65292" x2="31313" y2="65292"/>
                        <a14:foregroundMark x1="53688" y1="64375" x2="53688" y2="64375"/>
                        <a14:foregroundMark x1="48563" y1="58958" x2="48563" y2="58958"/>
                        <a14:foregroundMark x1="53312" y1="51500" x2="53312" y2="51500"/>
                        <a14:foregroundMark x1="65188" y1="50583" x2="65188" y2="50583"/>
                        <a14:foregroundMark x1="71938" y1="57833" x2="71938" y2="57833"/>
                        <a14:foregroundMark x1="73313" y1="49000" x2="73313" y2="49000"/>
                        <a14:foregroundMark x1="58750" y1="27792" x2="58750" y2="27792"/>
                        <a14:foregroundMark x1="45563" y1="22375" x2="45563" y2="22375"/>
                        <a14:foregroundMark x1="84500" y1="57375" x2="84500" y2="57375"/>
                        <a14:foregroundMark x1="80750" y1="64375" x2="80750" y2="64375"/>
                        <a14:foregroundMark x1="67188" y1="64583" x2="67188" y2="64583"/>
                        <a14:foregroundMark x1="73313" y1="70000" x2="73313" y2="70000"/>
                        <a14:foregroundMark x1="27250" y1="65500" x2="27250" y2="65500"/>
                        <a14:foregroundMark x1="50250" y1="71167" x2="50250" y2="71167"/>
                        <a14:foregroundMark x1="63125" y1="70917" x2="63125" y2="70917"/>
                        <a14:foregroundMark x1="59062" y1="77708" x2="59062" y2="77708"/>
                        <a14:foregroundMark x1="45875" y1="78375" x2="45875" y2="78375"/>
                        <a14:foregroundMark x1="70938" y1="76792" x2="70938" y2="76792"/>
                        <a14:foregroundMark x1="81750" y1="76125" x2="81750" y2="76125"/>
                        <a14:foregroundMark x1="85188" y1="69792" x2="85188" y2="69792"/>
                        <a14:foregroundMark x1="20125" y1="72708" x2="20125" y2="72708"/>
                        <a14:foregroundMark x1="22500" y1="73625" x2="22500" y2="73625"/>
                        <a14:backgroundMark x1="40125" y1="26208" x2="40125" y2="26208"/>
                      </a14:backgroundRemoval>
                    </a14:imgEffect>
                  </a14:imgLayer>
                </a14:imgProps>
              </a:ext>
            </a:extLst>
          </a:blip>
          <a:stretch>
            <a:fillRect/>
          </a:stretch>
        </p:blipFill>
        <p:spPr>
          <a:xfrm>
            <a:off x="4991368" y="2136789"/>
            <a:ext cx="3724049" cy="5586074"/>
          </a:xfrm>
          <a:prstGeom prst="rect">
            <a:avLst/>
          </a:prstGeom>
        </p:spPr>
      </p:pic>
    </p:spTree>
    <p:extLst>
      <p:ext uri="{BB962C8B-B14F-4D97-AF65-F5344CB8AC3E}">
        <p14:creationId xmlns:p14="http://schemas.microsoft.com/office/powerpoint/2010/main" val="308336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894</TotalTime>
  <Words>504</Words>
  <Application>Microsoft Office PowerPoint</Application>
  <PresentationFormat>On-screen Show (4:3)</PresentationFormat>
  <Paragraphs>55</Paragraphs>
  <Slides>25</Slides>
  <Notes>12</Notes>
  <HiddenSlides>2</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Gotham-Book</vt:lpstr>
      <vt:lpstr>Microsoft JhengHei</vt:lpstr>
      <vt:lpstr>微软雅黑</vt:lpstr>
      <vt:lpstr>方正准圆_GBK</vt:lpstr>
      <vt:lpstr>Arial</vt:lpstr>
      <vt:lpstr>Calibri</vt:lpstr>
      <vt:lpstr>Office Theme</vt:lpstr>
      <vt:lpstr>PowerPoint Presentation</vt:lpstr>
      <vt:lpstr>PowerPoint Presentation</vt:lpstr>
      <vt:lpstr>敲敲乒乓球</vt:lpstr>
      <vt:lpstr>PowerPoint Presentation</vt:lpstr>
      <vt:lpstr>看见神的爱</vt:lpstr>
      <vt:lpstr>PowerPoint Presentation</vt:lpstr>
      <vt:lpstr> 故事 1</vt:lpstr>
      <vt:lpstr>周初明的故事</vt:lpstr>
      <vt:lpstr>“天父一封爱的来信” </vt:lpstr>
      <vt:lpstr>祂在敲门  正在敲你的心门</vt:lpstr>
      <vt:lpstr>祂在敲门  正在敲你的心门</vt:lpstr>
      <vt:lpstr>PowerPoint Presentation</vt:lpstr>
      <vt:lpstr>约翰福音1:12 “凡接纳他的，就是信他名的人，他就 赐他们权柄作神的儿女。”</vt:lpstr>
      <vt:lpstr>在十字架上， 耶稣为你的罪付出赎价  </vt:lpstr>
      <vt:lpstr>只有耶稣能够填满 我们生命中“神形状”的真空 </vt:lpstr>
      <vt:lpstr>祂在不停的敲门、敲门 祂要进入你的生命</vt:lpstr>
      <vt:lpstr>祂曾敲过你的心门， 现在祂仍在敲你的心门！ 即使你曾因祂把门关上！  </vt:lpstr>
      <vt:lpstr>你只需要打开心门 让他进去，你便能享受神儿女的权利</vt:lpstr>
      <vt:lpstr>So You Would Come</vt:lpstr>
      <vt:lpstr>祂就站在那里…… 等你开门！</vt:lpstr>
      <vt:lpstr>你是否愿意打开你的心门？                   和我们一起祷告吧！</vt:lpstr>
      <vt:lpstr> 敲门！ 敲敲门！  我们可以怎样为你祷告？</vt:lpstr>
      <vt:lpstr>西餐</vt:lpstr>
      <vt:lpstr>甜品</vt:lpstr>
      <vt:lpstr>幸福礼袋 无限乐趣等着你  问答、奖品、和美食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dc:creator>
  <cp:lastModifiedBy>seetoh.leng@fcbc.org.sg</cp:lastModifiedBy>
  <cp:revision>50</cp:revision>
  <dcterms:created xsi:type="dcterms:W3CDTF">2019-03-29T08:26:26Z</dcterms:created>
  <dcterms:modified xsi:type="dcterms:W3CDTF">2019-08-13T02:13:50Z</dcterms:modified>
</cp:coreProperties>
</file>