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8" r:id="rId3"/>
    <p:sldId id="298" r:id="rId4"/>
    <p:sldId id="259" r:id="rId5"/>
    <p:sldId id="291" r:id="rId6"/>
    <p:sldId id="296" r:id="rId7"/>
    <p:sldId id="297" r:id="rId8"/>
    <p:sldId id="262" r:id="rId9"/>
    <p:sldId id="286" r:id="rId10"/>
    <p:sldId id="292" r:id="rId11"/>
    <p:sldId id="293" r:id="rId12"/>
    <p:sldId id="264" r:id="rId13"/>
    <p:sldId id="265" r:id="rId14"/>
    <p:sldId id="266" r:id="rId15"/>
    <p:sldId id="287" r:id="rId16"/>
    <p:sldId id="288" r:id="rId17"/>
    <p:sldId id="271" r:id="rId18"/>
    <p:sldId id="294" r:id="rId19"/>
    <p:sldId id="290" r:id="rId20"/>
    <p:sldId id="295" r:id="rId21"/>
    <p:sldId id="289" r:id="rId22"/>
    <p:sldId id="285" r:id="rId23"/>
    <p:sldId id="263" r:id="rId24"/>
    <p:sldId id="283" r:id="rId25"/>
    <p:sldId id="270" r:id="rId26"/>
    <p:sldId id="268" r:id="rId27"/>
    <p:sldId id="269" r:id="rId28"/>
    <p:sldId id="284" r:id="rId29"/>
    <p:sldId id="267" r:id="rId30"/>
    <p:sldId id="261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55" autoAdjust="0"/>
    <p:restoredTop sz="88633"/>
  </p:normalViewPr>
  <p:slideViewPr>
    <p:cSldViewPr snapToGrid="0" snapToObjects="1">
      <p:cViewPr varScale="1">
        <p:scale>
          <a:sx n="67" d="100"/>
          <a:sy n="67" d="100"/>
        </p:scale>
        <p:origin x="58" y="21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4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F47DE5-E9F2-4E4E-90B0-B32757F9AF39}" type="datetimeFigureOut">
              <a:rPr lang="en-US" smtClean="0"/>
              <a:t>13-Aug-19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51322E-E039-8C4C-BA9E-E9050D7BA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393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FVhR3r7piw&amp;feature=youtu.be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322E-E039-8C4C-BA9E-E9050D7BAA6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3043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322E-E039-8C4C-BA9E-E9050D7BAA6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724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Playback Isaiah Pang’s “Jesus Died for Me” or “Via Dolorosa” </a:t>
            </a:r>
            <a:r>
              <a:rPr lang="en-SG" dirty="0">
                <a:hlinkClick r:id="rId3"/>
              </a:rPr>
              <a:t>https://www.youtube.com/watch?v=eFVhR3r7piw&amp;feature=youtu.be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51322E-E039-8C4C-BA9E-E9050D7BAA6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32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322E-E039-8C4C-BA9E-E9050D7BAA6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097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BESTs to say the Sinner’s Prayer to accept Christ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51322E-E039-8C4C-BA9E-E9050D7BAA6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499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Break into small groups to pray according </a:t>
            </a:r>
            <a:r>
              <a:rPr lang="en-US"/>
              <a:t>to the needs of your BESTs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51322E-E039-8C4C-BA9E-E9050D7BAA6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016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074BC-F2D7-EB47-9375-B586ACF0547D}" type="datetimeFigureOut">
              <a:rPr lang="en-US" smtClean="0"/>
              <a:t>13-Aug-19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1B3-8C9E-0D4C-8A94-512ED2BFD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157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074BC-F2D7-EB47-9375-B586ACF0547D}" type="datetimeFigureOut">
              <a:rPr lang="en-US" smtClean="0"/>
              <a:t>13-Aug-19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1B3-8C9E-0D4C-8A94-512ED2BFD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780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074BC-F2D7-EB47-9375-B586ACF0547D}" type="datetimeFigureOut">
              <a:rPr lang="en-US" smtClean="0"/>
              <a:t>13-Aug-19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1B3-8C9E-0D4C-8A94-512ED2BFD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372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074BC-F2D7-EB47-9375-B586ACF0547D}" type="datetimeFigureOut">
              <a:rPr lang="en-US" smtClean="0"/>
              <a:t>13-Aug-19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1B3-8C9E-0D4C-8A94-512ED2BFD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493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074BC-F2D7-EB47-9375-B586ACF0547D}" type="datetimeFigureOut">
              <a:rPr lang="en-US" smtClean="0"/>
              <a:t>13-Aug-19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1B3-8C9E-0D4C-8A94-512ED2BFD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681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074BC-F2D7-EB47-9375-B586ACF0547D}" type="datetimeFigureOut">
              <a:rPr lang="en-US" smtClean="0"/>
              <a:t>13-Aug-19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1B3-8C9E-0D4C-8A94-512ED2BFD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671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074BC-F2D7-EB47-9375-B586ACF0547D}" type="datetimeFigureOut">
              <a:rPr lang="en-US" smtClean="0"/>
              <a:t>13-Aug-19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1B3-8C9E-0D4C-8A94-512ED2BFD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36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074BC-F2D7-EB47-9375-B586ACF0547D}" type="datetimeFigureOut">
              <a:rPr lang="en-US" smtClean="0"/>
              <a:t>13-Aug-19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1B3-8C9E-0D4C-8A94-512ED2BFD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926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074BC-F2D7-EB47-9375-B586ACF0547D}" type="datetimeFigureOut">
              <a:rPr lang="en-US" smtClean="0"/>
              <a:t>13-Aug-19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1B3-8C9E-0D4C-8A94-512ED2BFD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150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074BC-F2D7-EB47-9375-B586ACF0547D}" type="datetimeFigureOut">
              <a:rPr lang="en-US" smtClean="0"/>
              <a:t>13-Aug-19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1B3-8C9E-0D4C-8A94-512ED2BFD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577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074BC-F2D7-EB47-9375-B586ACF0547D}" type="datetimeFigureOut">
              <a:rPr lang="en-US" smtClean="0"/>
              <a:t>13-Aug-19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1B3-8C9E-0D4C-8A94-512ED2BFD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019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074BC-F2D7-EB47-9375-B586ACF0547D}" type="datetimeFigureOut">
              <a:rPr lang="en-US" smtClean="0"/>
              <a:t>13-Aug-19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F11B3-8C9E-0D4C-8A94-512ED2BFD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397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microsoft.com/office/2007/relationships/hdphoto" Target="../media/hdphoto7.wdp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microsoft.com/office/2007/relationships/hdphoto" Target="../media/hdphoto9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microsoft.com/office/2007/relationships/hdphoto" Target="../media/hdphoto11.wdp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microsoft.com/office/2007/relationships/hdphoto" Target="../media/hdphoto6.wdp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4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5.wdp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17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microsoft.com/office/2007/relationships/hdphoto" Target="../media/hdphoto16.wdp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2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463" y="979848"/>
            <a:ext cx="7773074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04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-121775" y="1778643"/>
            <a:ext cx="9265775" cy="5470148"/>
            <a:chOff x="-121775" y="1778643"/>
            <a:chExt cx="9265775" cy="547014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9103" l="0" r="99688">
                          <a14:foregroundMark x1="90078" y1="51667" x2="90078" y2="51667"/>
                          <a14:foregroundMark x1="83438" y1="25000" x2="83438" y2="25000"/>
                          <a14:foregroundMark x1="96484" y1="55256" x2="96484" y2="55256"/>
                          <a14:foregroundMark x1="88359" y1="68974" x2="88359" y2="68974"/>
                          <a14:foregroundMark x1="22891" y1="93205" x2="22891" y2="93205"/>
                          <a14:backgroundMark x1="37656" y1="9615" x2="37656" y2="9615"/>
                          <a14:backgroundMark x1="51719" y1="1538" x2="51719" y2="1538"/>
                        </a14:backgroundRemoval>
                      </a14:imgEffect>
                    </a14:imgLayer>
                  </a14:imgProps>
                </a:ext>
              </a:extLst>
            </a:blip>
            <a:srcRect r="21639"/>
            <a:stretch/>
          </p:blipFill>
          <p:spPr>
            <a:xfrm>
              <a:off x="5897391" y="3147096"/>
              <a:ext cx="3246609" cy="2524733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576" b="94848" l="2581" r="97097">
                          <a14:foregroundMark x1="34597" y1="12576" x2="34597" y2="12576"/>
                          <a14:foregroundMark x1="21129" y1="10152" x2="21129" y2="10152"/>
                          <a14:foregroundMark x1="75887" y1="7576" x2="75887" y2="7576"/>
                          <a14:foregroundMark x1="80726" y1="12121" x2="80726" y2="12121"/>
                          <a14:foregroundMark x1="16935" y1="75303" x2="16935" y2="75303"/>
                          <a14:foregroundMark x1="25323" y1="84394" x2="25323" y2="84394"/>
                          <a14:foregroundMark x1="37661" y1="86061" x2="37661" y2="86061"/>
                          <a14:foregroundMark x1="66210" y1="86818" x2="66210" y2="86818"/>
                          <a14:foregroundMark x1="75887" y1="82273" x2="75887" y2="82273"/>
                          <a14:foregroundMark x1="84516" y1="73636" x2="84516" y2="73636"/>
                          <a14:backgroundMark x1="80081" y1="7576" x2="80081" y2="7576"/>
                          <a14:backgroundMark x1="87581" y1="11364" x2="87581" y2="1136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101952" y="3887199"/>
              <a:ext cx="5923544" cy="3152854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656" b="89956" l="0" r="100000">
                          <a14:foregroundMark x1="55662" y1="12583" x2="55662" y2="12583"/>
                          <a14:foregroundMark x1="57721" y1="8057" x2="57721" y2="8057"/>
                          <a14:foregroundMark x1="52059" y1="13466" x2="52059" y2="13466"/>
                          <a14:foregroundMark x1="48015" y1="16556" x2="48015" y2="16556"/>
                          <a14:foregroundMark x1="45588" y1="19205" x2="45588" y2="19205"/>
                          <a14:foregroundMark x1="59706" y1="23510" x2="59706" y2="23510"/>
                          <a14:foregroundMark x1="60294" y1="18985" x2="60294" y2="1898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121775" y="4409463"/>
              <a:ext cx="4262126" cy="2839328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424334" y="1778643"/>
              <a:ext cx="5371042" cy="19265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432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046796" y="998365"/>
            <a:ext cx="5097204" cy="1470025"/>
          </a:xfrm>
        </p:spPr>
        <p:txBody>
          <a:bodyPr>
            <a:normAutofit fontScale="90000"/>
          </a:bodyPr>
          <a:lstStyle/>
          <a:p>
            <a:r>
              <a:rPr lang="zh-CN" altLang="en-US" sz="53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幸福礼袋</a:t>
            </a:r>
            <a:r>
              <a:rPr lang="en-US" sz="7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7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zh-CN" altLang="en-US" sz="4000" b="1" dirty="0">
                <a:solidFill>
                  <a:schemeClr val="bg1"/>
                </a:solidFill>
                <a:latin typeface="方正准圆_GBK" panose="03000509000000000000" pitchFamily="65" charset="-122"/>
                <a:ea typeface="方正准圆_GBK" panose="03000509000000000000" pitchFamily="65" charset="-122"/>
                <a:cs typeface="Arial" panose="020B0604020202020204" pitchFamily="34" charset="0"/>
              </a:rPr>
              <a:t>无限乐</a:t>
            </a:r>
            <a:r>
              <a:rPr lang="zh-CN" altLang="en-US" sz="4000" b="1" dirty="0" smtClean="0">
                <a:solidFill>
                  <a:schemeClr val="bg1"/>
                </a:solidFill>
                <a:latin typeface="方正准圆_GBK" panose="03000509000000000000" pitchFamily="65" charset="-122"/>
                <a:ea typeface="方正准圆_GBK" panose="03000509000000000000" pitchFamily="65" charset="-122"/>
                <a:cs typeface="Arial" panose="020B0604020202020204" pitchFamily="34" charset="0"/>
              </a:rPr>
              <a:t>趣</a:t>
            </a:r>
            <a:r>
              <a:rPr lang="en-US" sz="4000" b="1" dirty="0">
                <a:solidFill>
                  <a:schemeClr val="bg1"/>
                </a:solidFill>
                <a:latin typeface="方正准圆_GBK" panose="03000509000000000000" pitchFamily="65" charset="-122"/>
                <a:ea typeface="方正准圆_GBK" panose="03000509000000000000" pitchFamily="65" charset="-122"/>
                <a:cs typeface="Arial" panose="020B0604020202020204" pitchFamily="34" charset="0"/>
              </a:rPr>
              <a:t/>
            </a:r>
            <a:br>
              <a:rPr lang="en-US" sz="4000" b="1" dirty="0">
                <a:solidFill>
                  <a:schemeClr val="bg1"/>
                </a:solidFill>
                <a:latin typeface="方正准圆_GBK" panose="03000509000000000000" pitchFamily="65" charset="-122"/>
                <a:ea typeface="方正准圆_GBK" panose="03000509000000000000" pitchFamily="65" charset="-122"/>
                <a:cs typeface="Arial" panose="020B0604020202020204" pitchFamily="34" charset="0"/>
              </a:rPr>
            </a:br>
            <a:r>
              <a:rPr lang="zh-CN" altLang="en-US" sz="4000" b="1" dirty="0" smtClean="0">
                <a:solidFill>
                  <a:schemeClr val="bg1"/>
                </a:solidFill>
                <a:latin typeface="方正准圆_GBK" panose="03000509000000000000" pitchFamily="65" charset="-122"/>
                <a:ea typeface="方正准圆_GBK" panose="03000509000000000000" pitchFamily="65" charset="-122"/>
                <a:cs typeface="Arial" panose="020B0604020202020204" pitchFamily="34" charset="0"/>
              </a:rPr>
              <a:t>奖品、和美</a:t>
            </a:r>
            <a:r>
              <a:rPr lang="zh-CN" altLang="en-US" sz="4000" b="1" dirty="0">
                <a:solidFill>
                  <a:schemeClr val="bg1"/>
                </a:solidFill>
                <a:latin typeface="方正准圆_GBK" panose="03000509000000000000" pitchFamily="65" charset="-122"/>
                <a:ea typeface="方正准圆_GBK" panose="03000509000000000000" pitchFamily="65" charset="-122"/>
                <a:cs typeface="Arial" panose="020B0604020202020204" pitchFamily="34" charset="0"/>
              </a:rPr>
              <a:t>食等着</a:t>
            </a:r>
            <a:r>
              <a:rPr lang="zh-CN" altLang="en-US" sz="4000" b="1" dirty="0" smtClean="0">
                <a:solidFill>
                  <a:schemeClr val="bg1"/>
                </a:solidFill>
                <a:latin typeface="方正准圆_GBK" panose="03000509000000000000" pitchFamily="65" charset="-122"/>
                <a:ea typeface="方正准圆_GBK" panose="03000509000000000000" pitchFamily="65" charset="-122"/>
                <a:cs typeface="Arial" panose="020B0604020202020204" pitchFamily="34" charset="0"/>
              </a:rPr>
              <a:t>你</a:t>
            </a:r>
            <a:endParaRPr lang="en-US" sz="4000" b="1" dirty="0">
              <a:solidFill>
                <a:schemeClr val="bg1"/>
              </a:solidFill>
              <a:latin typeface="方正准圆_GBK" panose="03000509000000000000" pitchFamily="65" charset="-122"/>
              <a:ea typeface="方正准圆_GBK" panose="03000509000000000000" pitchFamily="65" charset="-122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991368" y="2136789"/>
            <a:ext cx="3724049" cy="558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26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2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6602" y1="12147" x2="26602" y2="12147"/>
                        <a14:foregroundMark x1="36838" y1="12147" x2="36838" y2="12147"/>
                        <a14:foregroundMark x1="38162" y1="5643" x2="38162" y2="5643"/>
                        <a14:foregroundMark x1="32103" y1="15596" x2="32103" y2="15596"/>
                        <a14:foregroundMark x1="20543" y1="12539" x2="20543" y2="12539"/>
                        <a14:foregroundMark x1="25279" y1="24765" x2="25279" y2="24765"/>
                        <a14:foregroundMark x1="22214" y1="26332" x2="22214" y2="26332"/>
                        <a14:foregroundMark x1="17827" y1="25549" x2="17827" y2="25549"/>
                        <a14:foregroundMark x1="11003" y1="25157" x2="11003" y2="25157"/>
                        <a14:foregroundMark x1="33078" y1="25549" x2="33078" y2="25549"/>
                        <a14:foregroundMark x1="39903" y1="26332" x2="39903" y2="26332"/>
                        <a14:foregroundMark x1="63997" y1="26724" x2="63997" y2="26724"/>
                        <a14:foregroundMark x1="56198" y1="23981" x2="56198" y2="23981"/>
                        <a14:foregroundMark x1="68454" y1="25157" x2="68454" y2="25157"/>
                        <a14:foregroundMark x1="80292" y1="45455" x2="80292" y2="45455"/>
                        <a14:foregroundMark x1="42270" y1="64577" x2="42270" y2="64577"/>
                        <a14:foregroundMark x1="80292" y1="50392" x2="80292" y2="50392"/>
                        <a14:foregroundMark x1="83705" y1="47335" x2="83705" y2="47335"/>
                        <a14:foregroundMark x1="82382" y1="53056" x2="82382" y2="53056"/>
                        <a14:foregroundMark x1="64694" y1="64185" x2="64694" y2="64185"/>
                        <a14:foregroundMark x1="68106" y1="53056" x2="68106" y2="53056"/>
                        <a14:foregroundMark x1="58217" y1="53840" x2="58217" y2="53840"/>
                        <a14:foregroundMark x1="43315" y1="55016" x2="43315" y2="55016"/>
                        <a14:foregroundMark x1="45334" y1="67947" x2="45334" y2="67947"/>
                        <a14:foregroundMark x1="16086" y1="53056" x2="16086" y2="53056"/>
                        <a14:foregroundMark x1="21170" y1="53840" x2="21170" y2="53840"/>
                        <a14:foregroundMark x1="12047" y1="62618" x2="12047" y2="62618"/>
                        <a14:foregroundMark x1="11003" y1="78292" x2="11003" y2="78292"/>
                        <a14:foregroundMark x1="16086" y1="75235" x2="16086" y2="75235"/>
                        <a14:foregroundMark x1="23886" y1="86364" x2="23886" y2="86364"/>
                        <a14:foregroundMark x1="33426" y1="85580" x2="33426" y2="85580"/>
                        <a14:foregroundMark x1="37535" y1="86364" x2="37535" y2="86364"/>
                        <a14:foregroundMark x1="35794" y1="64890" x2="35794" y2="64890"/>
                        <a14:foregroundMark x1="21518" y1="59953" x2="21518" y2="59953"/>
                        <a14:foregroundMark x1="30014" y1="12539" x2="30014" y2="12539"/>
                        <a14:foregroundMark x1="27298" y1="96238" x2="27298" y2="96238"/>
                        <a14:foregroundMark x1="29387" y1="93966" x2="29387" y2="93966"/>
                        <a14:foregroundMark x1="56894" y1="84404" x2="56894" y2="84404"/>
                        <a14:foregroundMark x1="73886" y1="89420" x2="73886" y2="89420"/>
                        <a14:foregroundMark x1="58565" y1="62226" x2="58565" y2="6222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00827" y="0"/>
            <a:ext cx="3548872" cy="31534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000" b="90000" l="1000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20031" y="4296577"/>
            <a:ext cx="3623969" cy="27179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6628" y="3461616"/>
            <a:ext cx="1769013" cy="33963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11458" y="2912557"/>
            <a:ext cx="5121084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33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2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9570" y="1170828"/>
            <a:ext cx="5864860" cy="1780186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4882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2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5014" y="1596382"/>
            <a:ext cx="3913971" cy="177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54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2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5014" y="1600200"/>
            <a:ext cx="3913971" cy="177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98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/>
          </a:blip>
          <a:srcRect t="32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Baptism Testimony of Samantha (Chi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756063"/>
            <a:ext cx="9144000" cy="5143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3870" y="487202"/>
            <a:ext cx="5864860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108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G"/>
          </a:p>
        </p:txBody>
      </p:sp>
      <p:grpSp>
        <p:nvGrpSpPr>
          <p:cNvPr id="7" name="Group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LineDrawing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 t="3298"/>
            <a:stretch/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2000" y="905037"/>
              <a:ext cx="7200000" cy="25239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307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G"/>
          </a:p>
        </p:txBody>
      </p:sp>
      <p:grpSp>
        <p:nvGrpSpPr>
          <p:cNvPr id="7" name="Group 6"/>
          <p:cNvGrpSpPr/>
          <p:nvPr/>
        </p:nvGrpSpPr>
        <p:grpSpPr>
          <a:xfrm>
            <a:off x="0" y="0"/>
            <a:ext cx="9355257" cy="6858000"/>
            <a:chOff x="0" y="0"/>
            <a:chExt cx="9355257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LineDrawing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 t="3298"/>
            <a:stretch/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955" y="121883"/>
              <a:ext cx="9303302" cy="39749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5745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l="5352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57487" y="455123"/>
            <a:ext cx="8714510" cy="2535382"/>
          </a:xfrm>
        </p:spPr>
        <p:txBody>
          <a:bodyPr>
            <a:noAutofit/>
          </a:bodyPr>
          <a:lstStyle/>
          <a:p>
            <a:r>
              <a:rPr lang="zh-CN" altLang="en-U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我们每一位来</a:t>
            </a:r>
            <a:r>
              <a:rPr lang="zh-CN" altLang="en-US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到世</a:t>
            </a:r>
            <a:r>
              <a:rPr lang="zh-CN" altLang="en-U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界上，面对一</a:t>
            </a:r>
            <a:r>
              <a:rPr lang="zh-CN" altLang="en-US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个</a:t>
            </a:r>
            <a:r>
              <a:rPr lang="en-US" altLang="zh-CN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/>
            </a:r>
            <a:br>
              <a:rPr lang="en-US" altLang="zh-CN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</a:br>
            <a:r>
              <a:rPr lang="zh-CN" altLang="en-US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大</a:t>
            </a:r>
            <a:r>
              <a:rPr lang="zh-CN" altLang="en-U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问题。但更糟的是我们所有解</a:t>
            </a:r>
            <a:r>
              <a:rPr lang="zh-CN" altLang="en-US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决</a:t>
            </a:r>
            <a:r>
              <a:rPr lang="en-US" altLang="zh-CN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/>
            </a:r>
            <a:br>
              <a:rPr lang="en-US" altLang="zh-CN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</a:br>
            <a:r>
              <a:rPr lang="zh-CN" altLang="en-US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这个问</a:t>
            </a:r>
            <a:r>
              <a:rPr lang="zh-CN" altLang="en-U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题的努力，带来更大</a:t>
            </a:r>
            <a:r>
              <a:rPr lang="zh-CN" altLang="en-US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的</a:t>
            </a:r>
            <a:r>
              <a:rPr lang="en-US" altLang="zh-CN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/>
            </a:r>
            <a:br>
              <a:rPr lang="en-US" altLang="zh-CN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</a:br>
            <a:r>
              <a:rPr lang="zh-CN" altLang="en-US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无</a:t>
            </a:r>
            <a:r>
              <a:rPr lang="zh-CN" altLang="en-U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意</a:t>
            </a:r>
            <a:r>
              <a:rPr lang="zh-CN" altLang="en-US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义和</a:t>
            </a:r>
            <a:r>
              <a:rPr lang="zh-CN" altLang="en-U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绝望的循环。</a:t>
            </a:r>
            <a:br>
              <a:rPr lang="zh-CN" altLang="en-U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</a:br>
            <a:r>
              <a:rPr lang="zh-CN" altLang="en-U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耶稣在十字架上为我们成了咒诅。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31" y="2168538"/>
            <a:ext cx="7990423" cy="468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01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l="5352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21672" y="534389"/>
            <a:ext cx="8686801" cy="1634149"/>
          </a:xfrm>
        </p:spPr>
        <p:txBody>
          <a:bodyPr>
            <a:noAutofit/>
          </a:bodyPr>
          <a:lstStyle/>
          <a:p>
            <a:r>
              <a:rPr lang="zh-CN" altLang="en-US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歌罗西书</a:t>
            </a:r>
            <a:r>
              <a:rPr lang="en-US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1:13 </a:t>
            </a:r>
            <a:br>
              <a:rPr lang="en-US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</a:br>
            <a:r>
              <a:rPr lang="zh-CN" altLang="en-US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“</a:t>
            </a:r>
            <a:r>
              <a:rPr lang="zh-CN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他救了我们脱离黑暗的权势</a:t>
            </a:r>
            <a:r>
              <a:rPr lang="zh-CN" altLang="en-US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，</a:t>
            </a:r>
            <a:r>
              <a:rPr lang="en-US" altLang="zh-CN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/>
            </a:r>
            <a:br>
              <a:rPr lang="en-US" altLang="zh-CN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</a:br>
            <a:r>
              <a:rPr lang="zh-CN" altLang="en-US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迁</a:t>
            </a:r>
            <a:r>
              <a:rPr lang="zh-CN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移</a:t>
            </a:r>
            <a:r>
              <a:rPr lang="zh-CN" altLang="en-US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到他</a:t>
            </a:r>
            <a:r>
              <a:rPr lang="zh-CN" alt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爱子的国度里。 ”</a:t>
            </a:r>
            <a:endParaRPr lang="en-US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 panose="020B0604030504040204" pitchFamily="34" charset="-120"/>
              <a:ea typeface="Microsoft JhengHei" panose="020B0604030504040204" pitchFamily="34" charset="-120"/>
              <a:cs typeface="Caveat Bold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31" y="2168538"/>
            <a:ext cx="7990423" cy="468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30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l="5352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-6" y="193965"/>
            <a:ext cx="9143998" cy="1856062"/>
          </a:xfrm>
        </p:spPr>
        <p:txBody>
          <a:bodyPr>
            <a:noAutofit/>
          </a:bodyPr>
          <a:lstStyle/>
          <a:p>
            <a:r>
              <a:rPr lang="zh-CN" altLang="en-US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生</a:t>
            </a:r>
            <a:r>
              <a:rPr lang="zh-CN" altLang="en-U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活中我们会</a:t>
            </a:r>
            <a:r>
              <a:rPr lang="zh-CN" altLang="en-US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面对很多的问题</a:t>
            </a:r>
            <a:r>
              <a:rPr lang="zh-CN" altLang="en-US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，</a:t>
            </a:r>
            <a:r>
              <a:rPr lang="en-US" altLang="zh-CN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/>
            </a:r>
            <a:br>
              <a:rPr lang="en-US" altLang="zh-CN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</a:br>
            <a:r>
              <a:rPr lang="zh-CN" altLang="en-US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这些问题使我们悲伤和陷在黑暗中</a:t>
            </a:r>
            <a:endParaRPr lang="en-US" sz="4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 panose="020B0604030504040204" pitchFamily="34" charset="-120"/>
              <a:ea typeface="Microsoft JhengHei" panose="020B0604030504040204" pitchFamily="34" charset="-120"/>
              <a:cs typeface="Caveat Bold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971" y="2131086"/>
            <a:ext cx="7990423" cy="468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07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l="5352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-6" y="534389"/>
            <a:ext cx="9143998" cy="1130737"/>
          </a:xfrm>
        </p:spPr>
        <p:txBody>
          <a:bodyPr>
            <a:noAutofit/>
          </a:bodyPr>
          <a:lstStyle/>
          <a:p>
            <a:r>
              <a:rPr lang="zh-CN" altLang="en-U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这是因为黑暗的权</a:t>
            </a:r>
            <a:r>
              <a:rPr lang="zh-CN" altLang="en-US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势</a:t>
            </a:r>
            <a:r>
              <a:rPr lang="en-US" altLang="zh-CN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/>
            </a:r>
            <a:br>
              <a:rPr lang="en-US" altLang="zh-CN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</a:br>
            <a:r>
              <a:rPr lang="zh-CN" altLang="en-US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掌</a:t>
            </a:r>
            <a:r>
              <a:rPr lang="zh-CN" altLang="en-U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控</a:t>
            </a:r>
            <a:r>
              <a:rPr lang="zh-CN" altLang="en-US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了我</a:t>
            </a:r>
            <a:r>
              <a:rPr lang="zh-CN" altLang="en-U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们的生</a:t>
            </a:r>
            <a:r>
              <a:rPr lang="zh-CN" altLang="en-US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Caveat Bold"/>
              </a:rPr>
              <a:t>命！</a:t>
            </a:r>
            <a:endParaRPr lang="en-US" sz="4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 panose="020B0604030504040204" pitchFamily="34" charset="-120"/>
              <a:ea typeface="Microsoft JhengHei" panose="020B0604030504040204" pitchFamily="34" charset="-120"/>
              <a:cs typeface="Caveat Bold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31" y="2168538"/>
            <a:ext cx="7990423" cy="468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40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2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108" y="789707"/>
            <a:ext cx="8742219" cy="5929745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/>
            </a:r>
            <a:b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</a:b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有个小男孩去探望他爷爷奶奶，他获赠一把小弹弓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。</a:t>
            </a:r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/>
            </a:r>
            <a:b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</a:b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他高兴地在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森林里练习，但一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直都打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不中目标。</a:t>
            </a:r>
            <a:b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</a:b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当他回到奶奶的后院，看见奶奶饲养的心爱鸭子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。</a:t>
            </a:r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/>
            </a:r>
            <a:b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</a:b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他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一冲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动，拿起弹弓、瞄准、射击！石子打中了鸭子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，</a:t>
            </a:r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/>
            </a:r>
            <a:b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</a:b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鸭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子倒下死了！</a:t>
            </a:r>
            <a:b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</a:b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小男孩吓呆了！他拼命的把死鸭子藏在木桩下，当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他</a:t>
            </a:r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/>
            </a:r>
            <a:b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</a:b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回头想站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起来，发现妹妹正看着他。原来妹妹莎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莉</a:t>
            </a:r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/>
            </a:r>
            <a:b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</a:b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把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一切都看在眼里，却一句话也没说。</a:t>
            </a:r>
            <a:b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</a:b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午餐后，奶奶说，“莎莉我们一起洗碗吧！”莎莉却说，“强尼告诉我，他今天会在厨房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帮忙，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不是吗强尼？”然后，她低声对强尼说，“别忘了那鸭子！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”</a:t>
            </a:r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/>
            </a:r>
            <a:b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</a:b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于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是，强尼只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好乖乖去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洗碗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。</a:t>
            </a:r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/>
            </a:r>
            <a:b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</a:br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/>
            </a:r>
            <a:b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</a:b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Mistral"/>
            </a:endParaRPr>
          </a:p>
        </p:txBody>
      </p:sp>
    </p:spTree>
    <p:extLst>
      <p:ext uri="{BB962C8B-B14F-4D97-AF65-F5344CB8AC3E}">
        <p14:creationId xmlns:p14="http://schemas.microsoft.com/office/powerpoint/2010/main" val="64999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2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" y="96983"/>
            <a:ext cx="8686801" cy="6303818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902030302020204" pitchFamily="66" charset="0"/>
                <a:cs typeface="Mistral"/>
              </a:rPr>
              <a:t/>
            </a:r>
            <a:b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anose="030F0902030302020204" pitchFamily="66" charset="0"/>
                <a:cs typeface="Mistral"/>
              </a:rPr>
            </a:b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后来，爷爷问孩子们谁要去钓鱼。奶奶说，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“我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需要莎莉帮我弄夜宵。”莎莉笑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一笑说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，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“没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问题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，</a:t>
            </a:r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/>
            </a:r>
            <a:b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</a:b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我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已经安排好了。强尼会帮我做。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”然后，她轻轻</a:t>
            </a:r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/>
            </a:r>
            <a:b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</a:b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对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强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尼说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，“别忘记那鸭子。”不用说，强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尼得留下，而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莎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莉高兴的去钓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鱼。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/>
            </a:r>
            <a:b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</a:b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替莎莉做了几天家务，再加上他自己原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本要做的，</a:t>
            </a:r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/>
            </a:r>
            <a:b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</a:b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强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尼终于受不了了！他去向奶奶承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认；</a:t>
            </a:r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/>
            </a:r>
            <a:b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</a:b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是自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己意外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的打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死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了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鸭子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。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/>
            </a:r>
            <a:b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</a:b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奶奶说，“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我早知道了！”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然后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，奶奶给强尼</a:t>
            </a:r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/>
            </a:r>
            <a:b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</a:b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一个大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大的拥抱。“那天，我就站在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窗子后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面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，</a:t>
            </a:r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/>
            </a:r>
            <a:b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</a:b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一切我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都看见了。但孩子，我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早就已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经原谅你了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！</a:t>
            </a:r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/>
            </a:r>
            <a:b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</a:b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可我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就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是想看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看；你会让莎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莉要挟你、</a:t>
            </a:r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/>
            </a:r>
            <a:b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</a:b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把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你当奴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才多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久！”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Mistral"/>
            </a:endParaRPr>
          </a:p>
        </p:txBody>
      </p:sp>
    </p:spTree>
    <p:extLst>
      <p:ext uri="{BB962C8B-B14F-4D97-AF65-F5344CB8AC3E}">
        <p14:creationId xmlns:p14="http://schemas.microsoft.com/office/powerpoint/2010/main" val="327125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tle 2"/>
          <p:cNvSpPr>
            <a:spLocks noGrp="1"/>
          </p:cNvSpPr>
          <p:nvPr>
            <p:ph type="ctrTitle"/>
          </p:nvPr>
        </p:nvSpPr>
        <p:spPr>
          <a:xfrm>
            <a:off x="325581" y="3574824"/>
            <a:ext cx="8492837" cy="1543391"/>
          </a:xfrm>
          <a:solidFill>
            <a:schemeClr val="bg2">
              <a:alpha val="67000"/>
            </a:schemeClr>
          </a:solidFill>
        </p:spPr>
        <p:txBody>
          <a:bodyPr>
            <a:noAutofit/>
          </a:bodyPr>
          <a:lstStyle/>
          <a:p>
            <a:r>
              <a:rPr lang="zh-CN" altLang="en-US" sz="3200" dirty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哥林多前书</a:t>
            </a:r>
            <a:r>
              <a:rPr lang="en-US" sz="3200" dirty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 </a:t>
            </a:r>
            <a:r>
              <a:rPr lang="en-US" sz="32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7:23</a:t>
            </a:r>
            <a:br>
              <a:rPr lang="en-US" sz="32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</a:br>
            <a:r>
              <a:rPr lang="zh-CN" altLang="en-US" sz="32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“</a:t>
            </a:r>
            <a:r>
              <a:rPr lang="zh-CN" altLang="en-US" sz="3200" dirty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你们是重价买来的；不要作人的奴仆。 </a:t>
            </a:r>
            <a:r>
              <a:rPr lang="zh-CN" altLang="en-US" sz="32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”</a:t>
            </a:r>
            <a:r>
              <a:rPr lang="en-US" altLang="zh-CN" sz="32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/>
            </a:r>
            <a:br>
              <a:rPr lang="en-US" altLang="zh-CN" sz="32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</a:br>
            <a:r>
              <a:rPr lang="zh-CN" altLang="en-US" sz="32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耶</a:t>
            </a:r>
            <a:r>
              <a:rPr lang="zh-CN" altLang="en-US" sz="3200" dirty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稣死在十字架上释放我们自由！</a:t>
            </a:r>
            <a:endParaRPr lang="en-US" sz="3200" dirty="0">
              <a:latin typeface="Arial" panose="020B0604020202020204" pitchFamily="34" charset="0"/>
              <a:ea typeface="方正准圆_GBK" panose="03000509000000000000" pitchFamily="65" charset="-122"/>
              <a:cs typeface="Gotham-Book"/>
            </a:endParaRPr>
          </a:p>
        </p:txBody>
      </p:sp>
    </p:spTree>
    <p:extLst>
      <p:ext uri="{BB962C8B-B14F-4D97-AF65-F5344CB8AC3E}">
        <p14:creationId xmlns:p14="http://schemas.microsoft.com/office/powerpoint/2010/main" val="233840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2155D0E3-E91A-0749-91DF-D1909EB3D634}"/>
              </a:ext>
            </a:extLst>
          </p:cNvPr>
          <p:cNvSpPr txBox="1">
            <a:spLocks/>
          </p:cNvSpPr>
          <p:nvPr/>
        </p:nvSpPr>
        <p:spPr>
          <a:xfrm>
            <a:off x="371301" y="3866668"/>
            <a:ext cx="8492837" cy="1174655"/>
          </a:xfrm>
          <a:prstGeom prst="rect">
            <a:avLst/>
          </a:prstGeom>
          <a:solidFill>
            <a:schemeClr val="bg2">
              <a:alpha val="67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十</a:t>
            </a:r>
            <a:r>
              <a:rPr lang="zh-CN" altLang="en-US" sz="3200" dirty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字</a:t>
            </a:r>
            <a:r>
              <a:rPr lang="zh-CN" altLang="en-US" sz="3200" dirty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架开</a:t>
            </a:r>
            <a:r>
              <a:rPr lang="zh-CN" altLang="en-US" sz="32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始时是</a:t>
            </a:r>
            <a:r>
              <a:rPr lang="zh-CN" altLang="en-US" sz="3200" dirty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一个死亡的标志，但已成</a:t>
            </a:r>
            <a:r>
              <a:rPr lang="zh-CN" altLang="en-US" sz="32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为</a:t>
            </a:r>
            <a:r>
              <a:rPr lang="en-US" altLang="zh-CN" sz="32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/>
            </a:r>
            <a:br>
              <a:rPr lang="en-US" altLang="zh-CN" sz="32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</a:br>
            <a:r>
              <a:rPr lang="zh-CN" altLang="en-US" sz="32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生</a:t>
            </a:r>
            <a:r>
              <a:rPr lang="zh-CN" altLang="en-US" sz="3200" dirty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命和赦免的标志！</a:t>
            </a:r>
            <a:endParaRPr lang="en-US" sz="3200" dirty="0">
              <a:latin typeface="Arial" panose="020B0604020202020204" pitchFamily="34" charset="0"/>
              <a:ea typeface="方正准圆_GBK" panose="03000509000000000000" pitchFamily="65" charset="-122"/>
              <a:cs typeface="Gotham-Book"/>
            </a:endParaRPr>
          </a:p>
        </p:txBody>
      </p:sp>
    </p:spTree>
    <p:extLst>
      <p:ext uri="{BB962C8B-B14F-4D97-AF65-F5344CB8AC3E}">
        <p14:creationId xmlns:p14="http://schemas.microsoft.com/office/powerpoint/2010/main" val="84683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tle 2"/>
          <p:cNvSpPr>
            <a:spLocks noGrp="1"/>
          </p:cNvSpPr>
          <p:nvPr>
            <p:ph type="ctrTitle"/>
          </p:nvPr>
        </p:nvSpPr>
        <p:spPr>
          <a:xfrm>
            <a:off x="138546" y="3429000"/>
            <a:ext cx="8853054" cy="2693319"/>
          </a:xfrm>
          <a:solidFill>
            <a:schemeClr val="bg2">
              <a:alpha val="67000"/>
            </a:schemeClr>
          </a:solidFill>
        </p:spPr>
        <p:txBody>
          <a:bodyPr>
            <a:noAutofit/>
          </a:bodyPr>
          <a:lstStyle/>
          <a:p>
            <a:r>
              <a:rPr lang="zh-CN" altLang="en-US" sz="2800" dirty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耶稣是神，祂能帮助我们胜过每天罪的挣扎</a:t>
            </a:r>
            <a:r>
              <a:rPr lang="zh-CN" altLang="en-US" sz="28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。</a:t>
            </a:r>
            <a:r>
              <a:rPr lang="en-US" altLang="zh-CN" sz="28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/>
            </a:r>
            <a:br>
              <a:rPr lang="en-US" altLang="zh-CN" sz="28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</a:br>
            <a:r>
              <a:rPr lang="zh-CN" altLang="en-US" sz="28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今</a:t>
            </a:r>
            <a:r>
              <a:rPr lang="zh-CN" altLang="en-US" sz="2800" dirty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天，透过十字架我们可以宣告得胜。我们生命</a:t>
            </a:r>
            <a:r>
              <a:rPr lang="zh-CN" altLang="en-US" sz="28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的</a:t>
            </a:r>
            <a:r>
              <a:rPr lang="en-US" altLang="zh-CN" sz="28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/>
            </a:r>
            <a:br>
              <a:rPr lang="en-US" altLang="zh-CN" sz="28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</a:br>
            <a:r>
              <a:rPr lang="zh-CN" altLang="en-US" sz="28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罪</a:t>
            </a:r>
            <a:r>
              <a:rPr lang="zh-CN" altLang="en-US" sz="2800" dirty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的问题，使我们</a:t>
            </a:r>
            <a:r>
              <a:rPr lang="zh-CN" altLang="en-US" sz="28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感到失</a:t>
            </a:r>
            <a:r>
              <a:rPr lang="zh-CN" altLang="en-US" sz="2800" dirty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败和绝望。让我</a:t>
            </a:r>
            <a:r>
              <a:rPr lang="zh-CN" altLang="en-US" sz="28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们</a:t>
            </a:r>
            <a:r>
              <a:rPr lang="en-US" altLang="zh-CN" sz="28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/>
            </a:r>
            <a:br>
              <a:rPr lang="en-US" altLang="zh-CN" sz="28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</a:br>
            <a:r>
              <a:rPr lang="zh-CN" altLang="en-US" sz="28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祈</a:t>
            </a:r>
            <a:r>
              <a:rPr lang="zh-CN" altLang="en-US" sz="2800" dirty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求耶稣，在十字架上赐给我们一次神圣的交换。</a:t>
            </a:r>
            <a:endParaRPr lang="en-US" sz="2800" b="1" dirty="0">
              <a:latin typeface="Caveat Bold"/>
              <a:cs typeface="Caveat Bold"/>
            </a:endParaRPr>
          </a:p>
        </p:txBody>
      </p:sp>
    </p:spTree>
    <p:extLst>
      <p:ext uri="{BB962C8B-B14F-4D97-AF65-F5344CB8AC3E}">
        <p14:creationId xmlns:p14="http://schemas.microsoft.com/office/powerpoint/2010/main" val="401289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tle 2"/>
          <p:cNvSpPr>
            <a:spLocks noGrp="1"/>
          </p:cNvSpPr>
          <p:nvPr>
            <p:ph type="ctrTitle"/>
          </p:nvPr>
        </p:nvSpPr>
        <p:spPr>
          <a:xfrm>
            <a:off x="228600" y="3429000"/>
            <a:ext cx="8686800" cy="2560838"/>
          </a:xfrm>
          <a:solidFill>
            <a:schemeClr val="bg2">
              <a:alpha val="67000"/>
            </a:schemeClr>
          </a:solidFill>
        </p:spPr>
        <p:txBody>
          <a:bodyPr>
            <a:noAutofit/>
          </a:bodyPr>
          <a:lstStyle/>
          <a:p>
            <a:r>
              <a:rPr lang="zh-CN" altLang="en-US" sz="2800" dirty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因着耶稣在十字架上为我们所成就的，十字架的意义已经被戏剧性的改变了</a:t>
            </a:r>
            <a:r>
              <a:rPr lang="zh-CN" altLang="en-US" sz="28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。原本从</a:t>
            </a:r>
            <a:r>
              <a:rPr lang="zh-CN" altLang="en-US" sz="2800" dirty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作为恐惧、审判</a:t>
            </a:r>
            <a:r>
              <a:rPr lang="zh-CN" altLang="en-US" sz="28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和</a:t>
            </a:r>
            <a:r>
              <a:rPr lang="en-US" altLang="zh-CN" sz="28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/>
            </a:r>
            <a:br>
              <a:rPr lang="en-US" altLang="zh-CN" sz="28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</a:br>
            <a:r>
              <a:rPr lang="zh-CN" altLang="en-US" sz="28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羞</a:t>
            </a:r>
            <a:r>
              <a:rPr lang="zh-CN" altLang="en-US" sz="2800" dirty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辱的象征，十字架现在已经成为盼望、牺牲</a:t>
            </a:r>
            <a:r>
              <a:rPr lang="zh-CN" altLang="en-US" sz="28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、</a:t>
            </a:r>
            <a:r>
              <a:rPr lang="en-US" altLang="zh-CN" sz="28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/>
            </a:r>
            <a:br>
              <a:rPr lang="en-US" altLang="zh-CN" sz="28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</a:br>
            <a:r>
              <a:rPr lang="zh-CN" altLang="en-US" sz="2800" dirty="0" smtClean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喜</a:t>
            </a:r>
            <a:r>
              <a:rPr lang="zh-CN" altLang="en-US" sz="2800" dirty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乐、和盼望的标志。</a:t>
            </a:r>
            <a:endParaRPr lang="en-US" sz="2800" b="1" dirty="0">
              <a:latin typeface="Caveat Bold"/>
              <a:cs typeface="Caveat Bold"/>
            </a:endParaRPr>
          </a:p>
        </p:txBody>
      </p:sp>
    </p:spTree>
    <p:extLst>
      <p:ext uri="{BB962C8B-B14F-4D97-AF65-F5344CB8AC3E}">
        <p14:creationId xmlns:p14="http://schemas.microsoft.com/office/powerpoint/2010/main" val="90575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tle 2"/>
          <p:cNvSpPr>
            <a:spLocks noGrp="1"/>
          </p:cNvSpPr>
          <p:nvPr>
            <p:ph type="ctrTitle"/>
          </p:nvPr>
        </p:nvSpPr>
        <p:spPr>
          <a:xfrm>
            <a:off x="242454" y="3451860"/>
            <a:ext cx="8659091" cy="2445322"/>
          </a:xfrm>
          <a:solidFill>
            <a:schemeClr val="bg2">
              <a:alpha val="67000"/>
            </a:schemeClr>
          </a:solidFill>
        </p:spPr>
        <p:txBody>
          <a:bodyPr>
            <a:noAutofit/>
          </a:bodyPr>
          <a:lstStyle/>
          <a:p>
            <a:r>
              <a:rPr lang="zh-CN" altLang="en-US" sz="3200" dirty="0">
                <a:latin typeface="Arial" panose="020B0604020202020204" pitchFamily="34" charset="0"/>
                <a:ea typeface="方正准圆_GBK" panose="03000509000000000000" pitchFamily="65" charset="-122"/>
                <a:cs typeface="Gotham-Book"/>
              </a:rPr>
              <a:t>福音是胜利的好消息，在十字架上耶稣胜过了撒旦的权势。耶稣已经宽恕了我们所有的罪，赐给我们新生命，把罪的咒诅钉在十字架上，打破了撒旦权势的力量，获得完全的胜利！</a:t>
            </a:r>
            <a:endParaRPr lang="en-US" sz="3200" b="1" dirty="0">
              <a:latin typeface="Caveat Bold"/>
              <a:cs typeface="Caveat Bold"/>
            </a:endParaRPr>
          </a:p>
        </p:txBody>
      </p:sp>
    </p:spTree>
    <p:extLst>
      <p:ext uri="{BB962C8B-B14F-4D97-AF65-F5344CB8AC3E}">
        <p14:creationId xmlns:p14="http://schemas.microsoft.com/office/powerpoint/2010/main" val="408252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LineDrawing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2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Via Dolorosa 苦路 HD Chinese Subtitles Lyric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91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854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LineDrawing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2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1874" y="4287072"/>
            <a:ext cx="3529890" cy="181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3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2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987" y="97745"/>
            <a:ext cx="9144793" cy="468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93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2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721784"/>
            <a:ext cx="9144000" cy="1470025"/>
          </a:xfrm>
        </p:spPr>
        <p:txBody>
          <a:bodyPr>
            <a:noAutofit/>
          </a:bodyPr>
          <a:lstStyle/>
          <a:p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耶稣在十字架上</a:t>
            </a:r>
            <a:r>
              <a:rPr lang="en-US" altLang="zh-CN" sz="6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/>
            </a:r>
            <a:br>
              <a:rPr lang="en-US" altLang="zh-CN" sz="6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</a:br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胜过了黑暗的权势</a:t>
            </a:r>
            <a:endParaRPr lang="en-US" sz="6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istral"/>
            </a:endParaRPr>
          </a:p>
        </p:txBody>
      </p:sp>
    </p:spTree>
    <p:extLst>
      <p:ext uri="{BB962C8B-B14F-4D97-AF65-F5344CB8AC3E}">
        <p14:creationId xmlns:p14="http://schemas.microsoft.com/office/powerpoint/2010/main" val="140962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2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875964"/>
            <a:ext cx="9144001" cy="2379161"/>
          </a:xfrm>
        </p:spPr>
        <p:txBody>
          <a:bodyPr>
            <a:noAutofit/>
          </a:bodyPr>
          <a:lstStyle/>
          <a:p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藉着相信</a:t>
            </a:r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祂我</a:t>
            </a:r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们便得</a:t>
            </a:r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着</a:t>
            </a:r>
            <a:r>
              <a:rPr lang="en-US" altLang="zh-CN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/>
            </a:r>
            <a:br>
              <a:rPr lang="en-US" altLang="zh-CN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</a:br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能力，可</a:t>
            </a:r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以摆</a:t>
            </a:r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脱黑暗</a:t>
            </a:r>
            <a:endParaRPr lang="en-US" sz="5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istral"/>
            </a:endParaRPr>
          </a:p>
        </p:txBody>
      </p:sp>
    </p:spTree>
    <p:extLst>
      <p:ext uri="{BB962C8B-B14F-4D97-AF65-F5344CB8AC3E}">
        <p14:creationId xmlns:p14="http://schemas.microsoft.com/office/powerpoint/2010/main" val="110101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2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30294"/>
            <a:ext cx="9144001" cy="1470025"/>
          </a:xfrm>
        </p:spPr>
        <p:txBody>
          <a:bodyPr>
            <a:noAutofit/>
          </a:bodyPr>
          <a:lstStyle/>
          <a:p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我们可以进</a:t>
            </a:r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入</a:t>
            </a:r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光</a:t>
            </a:r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明的</a:t>
            </a:r>
            <a:r>
              <a:rPr lang="en-US" altLang="zh-CN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/>
            </a:r>
            <a:br>
              <a:rPr lang="en-US" altLang="zh-CN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</a:br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国度过</a:t>
            </a:r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得胜的生</a:t>
            </a:r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活</a:t>
            </a:r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！</a:t>
            </a:r>
            <a:endParaRPr lang="en-US" sz="5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istral"/>
            </a:endParaRPr>
          </a:p>
        </p:txBody>
      </p:sp>
    </p:spTree>
    <p:extLst>
      <p:ext uri="{BB962C8B-B14F-4D97-AF65-F5344CB8AC3E}">
        <p14:creationId xmlns:p14="http://schemas.microsoft.com/office/powerpoint/2010/main" val="373439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LineDrawing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2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1112541"/>
            <a:ext cx="9144001" cy="2323743"/>
          </a:xfrm>
        </p:spPr>
        <p:txBody>
          <a:bodyPr>
            <a:noAutofit/>
          </a:bodyPr>
          <a:lstStyle/>
          <a:p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你相信吗？只有耶稣</a:t>
            </a:r>
            <a:r>
              <a:rPr lang="en-US" altLang="zh-CN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/>
            </a:r>
            <a:br>
              <a:rPr lang="en-US" altLang="zh-CN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</a:br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能赐你得胜</a:t>
            </a:r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/>
            </a:r>
            <a:b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</a:br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我们一起祷告吧！</a:t>
            </a:r>
            <a:endParaRPr lang="en-US" sz="5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istral"/>
            </a:endParaRPr>
          </a:p>
        </p:txBody>
      </p:sp>
    </p:spTree>
    <p:extLst>
      <p:ext uri="{BB962C8B-B14F-4D97-AF65-F5344CB8AC3E}">
        <p14:creationId xmlns:p14="http://schemas.microsoft.com/office/powerpoint/2010/main" val="379744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LineDrawing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29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33164"/>
            <a:ext cx="9144000" cy="1470025"/>
          </a:xfrm>
        </p:spPr>
        <p:txBody>
          <a:bodyPr>
            <a:noAutofit/>
          </a:bodyPr>
          <a:lstStyle/>
          <a:p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我</a:t>
            </a:r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们可以怎</a:t>
            </a:r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样为你祷告</a:t>
            </a:r>
            <a:r>
              <a:rPr lang="en-US" altLang="zh-CN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/>
            </a:r>
            <a:br>
              <a:rPr lang="en-US" altLang="zh-CN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</a:br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使你在生活中得胜</a:t>
            </a:r>
            <a:endParaRPr lang="en-US" sz="5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istral"/>
            </a:endParaRPr>
          </a:p>
        </p:txBody>
      </p:sp>
    </p:spTree>
    <p:extLst>
      <p:ext uri="{BB962C8B-B14F-4D97-AF65-F5344CB8AC3E}">
        <p14:creationId xmlns:p14="http://schemas.microsoft.com/office/powerpoint/2010/main" val="5486532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81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75026" y="4408806"/>
            <a:ext cx="3683000" cy="24491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0" r="8999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805940" y="4172165"/>
            <a:ext cx="3338060" cy="2685835"/>
          </a:xfrm>
          <a:prstGeom prst="rect">
            <a:avLst/>
          </a:prstGeom>
        </p:spPr>
      </p:pic>
      <p:sp>
        <p:nvSpPr>
          <p:cNvPr id="8" name="Title 2"/>
          <p:cNvSpPr>
            <a:spLocks noGrp="1"/>
          </p:cNvSpPr>
          <p:nvPr>
            <p:ph type="ctrTitle"/>
          </p:nvPr>
        </p:nvSpPr>
        <p:spPr>
          <a:xfrm>
            <a:off x="4002586" y="2261698"/>
            <a:ext cx="5097204" cy="1470025"/>
          </a:xfrm>
        </p:spPr>
        <p:txBody>
          <a:bodyPr>
            <a:normAutofit/>
          </a:bodyPr>
          <a:lstStyle/>
          <a:p>
            <a:r>
              <a:rPr lang="zh-CN" altLang="en-US" sz="6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甜品</a:t>
            </a:r>
            <a:endParaRPr 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07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991</TotalTime>
  <Words>309</Words>
  <Application>Microsoft Office PowerPoint</Application>
  <PresentationFormat>On-screen Show (4:3)</PresentationFormat>
  <Paragraphs>27</Paragraphs>
  <Slides>30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Caveat Bold</vt:lpstr>
      <vt:lpstr>Gotham-Book</vt:lpstr>
      <vt:lpstr>Microsoft JhengHei</vt:lpstr>
      <vt:lpstr>微软雅黑</vt:lpstr>
      <vt:lpstr>方正准圆_GBK</vt:lpstr>
      <vt:lpstr>Arial</vt:lpstr>
      <vt:lpstr>Calibri</vt:lpstr>
      <vt:lpstr>Comic Sans MS</vt:lpstr>
      <vt:lpstr>Mistral</vt:lpstr>
      <vt:lpstr>Office Theme</vt:lpstr>
      <vt:lpstr>PowerPoint Presentation</vt:lpstr>
      <vt:lpstr>PowerPoint Presentation</vt:lpstr>
      <vt:lpstr>幸福礼袋 无限乐趣 奖品、和美食等着你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我们每一位来到世界上，面对一个 大问题。但更糟的是我们所有解决 这个问题的努力，带来更大的 无意义和绝望的循环。 耶稣在十字架上为我们成了咒诅。</vt:lpstr>
      <vt:lpstr>歌罗西书1:13  “他救了我们脱离黑暗的权势， 迁移到他爱子的国度里。 ”</vt:lpstr>
      <vt:lpstr>生活中我们会面对很多的问题， 这些问题使我们悲伤和陷在黑暗中</vt:lpstr>
      <vt:lpstr>这是因为黑暗的权势 掌控了我们的生命！</vt:lpstr>
      <vt:lpstr> 有个小男孩去探望他爷爷奶奶，他获赠一把小弹弓。 他高兴地在森林里练习，但一直都打不中目标。 当他回到奶奶的后院，看见奶奶饲养的心爱鸭子。 他一冲动，拿起弹弓、瞄准、射击！石子打中了鸭子， 鸭子倒下死了！ 小男孩吓呆了！他拼命的把死鸭子藏在木桩下，当他 回头想站起来，发现妹妹正看着他。原来妹妹莎莉 把一切都看在眼里，却一句话也没说。 午餐后，奶奶说，“莎莉我们一起洗碗吧！”莎莉却说，“强尼告诉我，他今天会在厨房帮忙，不是吗强尼？”然后，她低声对强尼说，“别忘了那鸭子！” 于是，强尼只好乖乖去洗碗。  </vt:lpstr>
      <vt:lpstr> 后来，爷爷问孩子们谁要去钓鱼。奶奶说，“我需要莎莉帮我弄夜宵。”莎莉笑一笑说，“没问题， 我已经安排好了。强尼会帮我做。”然后，她轻轻 对强尼说，“别忘记那鸭子。”不用说，强尼得留下，而莎莉高兴的去钓鱼。 替莎莉做了几天家务，再加上他自己原本要做的， 强尼终于受不了了！他去向奶奶承认； 是自己意外的打死了鸭子。 奶奶说，“我早知道了！”然后，奶奶给强尼 一个大大的拥抱。“那天，我就站在窗子后面， 一切我都看见了。但孩子，我早就已经原谅你了！ 可我就是想看看；你会让莎莉要挟你、 把你当奴才多久！”</vt:lpstr>
      <vt:lpstr>哥林多前书 7:23 “你们是重价买来的；不要作人的奴仆。 ” 耶稣死在十字架上释放我们自由！</vt:lpstr>
      <vt:lpstr>PowerPoint Presentation</vt:lpstr>
      <vt:lpstr>耶稣是神，祂能帮助我们胜过每天罪的挣扎。 今天，透过十字架我们可以宣告得胜。我们生命的 罪的问题，使我们感到失败和绝望。让我们 祈求耶稣，在十字架上赐给我们一次神圣的交换。</vt:lpstr>
      <vt:lpstr>因着耶稣在十字架上为我们所成就的，十字架的意义已经被戏剧性的改变了。原本从作为恐惧、审判和 羞辱的象征，十字架现在已经成为盼望、牺牲、 喜乐、和盼望的标志。</vt:lpstr>
      <vt:lpstr>福音是胜利的好消息，在十字架上耶稣胜过了撒旦的权势。耶稣已经宽恕了我们所有的罪，赐给我们新生命，把罪的咒诅钉在十字架上，打破了撒旦权势的力量，获得完全的胜利！</vt:lpstr>
      <vt:lpstr>PowerPoint Presentation</vt:lpstr>
      <vt:lpstr>PowerPoint Presentation</vt:lpstr>
      <vt:lpstr>PowerPoint Presentation</vt:lpstr>
      <vt:lpstr>耶稣在十字架上 胜过了黑暗的权势</vt:lpstr>
      <vt:lpstr>藉着相信祂我们便得着 能力，可以摆脱黑暗</vt:lpstr>
      <vt:lpstr>我们可以进入光明的 国度过得胜的生活！</vt:lpstr>
      <vt:lpstr>你相信吗？只有耶稣 能赐你得胜 我们一起祷告吧！</vt:lpstr>
      <vt:lpstr>我们可以怎样为你祷告 使你在生活中得胜</vt:lpstr>
      <vt:lpstr>甜品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Finding Victory in Life</dc:title>
  <dc:creator>Joanna</dc:creator>
  <cp:lastModifiedBy>seetoh.leng@fcbc.org.sg</cp:lastModifiedBy>
  <cp:revision>48</cp:revision>
  <dcterms:created xsi:type="dcterms:W3CDTF">2019-04-05T09:38:30Z</dcterms:created>
  <dcterms:modified xsi:type="dcterms:W3CDTF">2019-08-13T08:45:48Z</dcterms:modified>
</cp:coreProperties>
</file>